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82" r:id="rId3"/>
    <p:sldId id="260" r:id="rId4"/>
    <p:sldId id="261" r:id="rId5"/>
    <p:sldId id="262" r:id="rId6"/>
    <p:sldId id="267" r:id="rId7"/>
    <p:sldId id="274" r:id="rId8"/>
    <p:sldId id="275" r:id="rId9"/>
    <p:sldId id="276" r:id="rId10"/>
    <p:sldId id="266" r:id="rId11"/>
    <p:sldId id="277" r:id="rId12"/>
    <p:sldId id="265" r:id="rId13"/>
    <p:sldId id="270" r:id="rId14"/>
    <p:sldId id="278" r:id="rId15"/>
    <p:sldId id="279" r:id="rId16"/>
    <p:sldId id="258" r:id="rId17"/>
    <p:sldId id="283" r:id="rId18"/>
    <p:sldId id="271" r:id="rId19"/>
    <p:sldId id="272" r:id="rId20"/>
    <p:sldId id="281" r:id="rId21"/>
    <p:sldId id="268" r:id="rId22"/>
    <p:sldId id="263" r:id="rId23"/>
    <p:sldId id="264" r:id="rId24"/>
    <p:sldId id="280" r:id="rId25"/>
    <p:sldId id="284" r:id="rId26"/>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090" autoAdjust="0"/>
  </p:normalViewPr>
  <p:slideViewPr>
    <p:cSldViewPr>
      <p:cViewPr varScale="1">
        <p:scale>
          <a:sx n="41" d="100"/>
          <a:sy n="41" d="100"/>
        </p:scale>
        <p:origin x="222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6D872B-BF58-4673-ABC9-8402D40FAD86}" type="datetimeFigureOut">
              <a:rPr lang="da-DK" smtClean="0"/>
              <a:pPr/>
              <a:t>11-05-2018</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6680D6-BDA3-4F09-B11C-B0F075129C49}" type="slidenum">
              <a:rPr lang="da-DK" smtClean="0"/>
              <a:pPr/>
              <a:t>‹nr.›</a:t>
            </a:fld>
            <a:endParaRPr lang="da-DK"/>
          </a:p>
        </p:txBody>
      </p:sp>
    </p:spTree>
    <p:extLst>
      <p:ext uri="{BB962C8B-B14F-4D97-AF65-F5344CB8AC3E}">
        <p14:creationId xmlns:p14="http://schemas.microsoft.com/office/powerpoint/2010/main" val="352324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1</a:t>
            </a:fld>
            <a:endParaRPr lang="da-DK" dirty="0"/>
          </a:p>
        </p:txBody>
      </p:sp>
    </p:spTree>
    <p:extLst>
      <p:ext uri="{BB962C8B-B14F-4D97-AF65-F5344CB8AC3E}">
        <p14:creationId xmlns:p14="http://schemas.microsoft.com/office/powerpoint/2010/main" val="57614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Januar 2016</a:t>
            </a:r>
            <a:r>
              <a:rPr lang="da-DK" baseline="0" dirty="0"/>
              <a:t>  tryksår grad 2 på spidsen af venstre fods tå spids. Hustru som opdagede det, der var blod på sengetøjet. Kanylebeskytter i skoen.</a:t>
            </a:r>
          </a:p>
          <a:p>
            <a:endParaRPr lang="da-DK" baseline="0" dirty="0"/>
          </a:p>
          <a:p>
            <a:r>
              <a:rPr lang="da-DK" baseline="0" dirty="0"/>
              <a:t>Såret blev </a:t>
            </a:r>
            <a:r>
              <a:rPr lang="da-DK" baseline="0" dirty="0" err="1"/>
              <a:t>debrideret</a:t>
            </a:r>
            <a:r>
              <a:rPr lang="da-DK" baseline="0" dirty="0"/>
              <a:t> lægt efter 2 uger.</a:t>
            </a:r>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10</a:t>
            </a:fld>
            <a:endParaRPr lang="da-DK"/>
          </a:p>
        </p:txBody>
      </p:sp>
    </p:spTree>
    <p:extLst>
      <p:ext uri="{BB962C8B-B14F-4D97-AF65-F5344CB8AC3E}">
        <p14:creationId xmlns:p14="http://schemas.microsoft.com/office/powerpoint/2010/main" val="2046085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25/9-2017</a:t>
            </a:r>
          </a:p>
          <a:p>
            <a:endParaRPr lang="da-DK" dirty="0"/>
          </a:p>
          <a:p>
            <a:r>
              <a:rPr lang="da-DK" dirty="0"/>
              <a:t>5/1-2018</a:t>
            </a:r>
          </a:p>
          <a:p>
            <a:endParaRPr lang="da-DK" dirty="0"/>
          </a:p>
          <a:p>
            <a:r>
              <a:rPr lang="da-DK" dirty="0"/>
              <a:t>2/4-2018  3 år og 7 måneder senere?</a:t>
            </a:r>
          </a:p>
        </p:txBody>
      </p:sp>
      <p:sp>
        <p:nvSpPr>
          <p:cNvPr id="4" name="Pladsholder til diasnummer 3"/>
          <p:cNvSpPr>
            <a:spLocks noGrp="1"/>
          </p:cNvSpPr>
          <p:nvPr>
            <p:ph type="sldNum" sz="quarter" idx="10"/>
          </p:nvPr>
        </p:nvSpPr>
        <p:spPr/>
        <p:txBody>
          <a:bodyPr/>
          <a:lstStyle/>
          <a:p>
            <a:fld id="{726680D6-BDA3-4F09-B11C-B0F075129C49}" type="slidenum">
              <a:rPr lang="da-DK" smtClean="0"/>
              <a:pPr/>
              <a:t>11</a:t>
            </a:fld>
            <a:endParaRPr lang="da-DK"/>
          </a:p>
        </p:txBody>
      </p:sp>
    </p:spTree>
    <p:extLst>
      <p:ext uri="{BB962C8B-B14F-4D97-AF65-F5344CB8AC3E}">
        <p14:creationId xmlns:p14="http://schemas.microsoft.com/office/powerpoint/2010/main" val="143539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dirty="0">
                <a:solidFill>
                  <a:schemeClr val="tx1"/>
                </a:solidFill>
                <a:effectLst/>
                <a:latin typeface="+mn-lt"/>
                <a:ea typeface="+mn-ea"/>
                <a:cs typeface="+mn-cs"/>
              </a:rPr>
              <a:t>Borger var inviteret til grill hos søn. Da det var koldt varmede borger sig ved en form for </a:t>
            </a:r>
            <a:r>
              <a:rPr lang="da-DK" sz="1200" b="0" i="0" u="none" strike="noStrike" kern="1200" dirty="0" err="1">
                <a:solidFill>
                  <a:schemeClr val="tx1"/>
                </a:solidFill>
                <a:effectLst/>
                <a:latin typeface="+mn-lt"/>
                <a:ea typeface="+mn-ea"/>
                <a:cs typeface="+mn-cs"/>
              </a:rPr>
              <a:t>bålfad</a:t>
            </a:r>
            <a:r>
              <a:rPr lang="da-DK" sz="1200" b="0" i="0" u="none" strike="noStrike" kern="1200" dirty="0">
                <a:solidFill>
                  <a:schemeClr val="tx1"/>
                </a:solidFill>
                <a:effectLst/>
                <a:latin typeface="+mn-lt"/>
                <a:ea typeface="+mn-ea"/>
                <a:cs typeface="+mn-cs"/>
              </a:rPr>
              <a:t>. Borger opdagede grundet </a:t>
            </a:r>
            <a:r>
              <a:rPr lang="da-DK" sz="1200" b="0" i="0" u="none" strike="noStrike" kern="1200" dirty="0" err="1">
                <a:solidFill>
                  <a:schemeClr val="tx1"/>
                </a:solidFill>
                <a:effectLst/>
                <a:latin typeface="+mn-lt"/>
                <a:ea typeface="+mn-ea"/>
                <a:cs typeface="+mn-cs"/>
              </a:rPr>
              <a:t>neuropati</a:t>
            </a:r>
            <a:r>
              <a:rPr lang="da-DK" sz="1200" b="0" i="0" u="none" strike="noStrike" kern="1200" dirty="0">
                <a:solidFill>
                  <a:schemeClr val="tx1"/>
                </a:solidFill>
                <a:effectLst/>
                <a:latin typeface="+mn-lt"/>
                <a:ea typeface="+mn-ea"/>
                <a:cs typeface="+mn-cs"/>
              </a:rPr>
              <a:t> ikke noget. Han sad der </a:t>
            </a:r>
            <a:r>
              <a:rPr lang="da-DK" sz="1200" b="0" i="0" u="none" strike="noStrike" kern="1200" dirty="0" err="1">
                <a:solidFill>
                  <a:schemeClr val="tx1"/>
                </a:solidFill>
                <a:effectLst/>
                <a:latin typeface="+mn-lt"/>
                <a:ea typeface="+mn-ea"/>
                <a:cs typeface="+mn-cs"/>
              </a:rPr>
              <a:t>ca</a:t>
            </a:r>
            <a:r>
              <a:rPr lang="da-DK" sz="1200" b="0" i="0" u="none" strike="noStrike" kern="1200" dirty="0">
                <a:solidFill>
                  <a:schemeClr val="tx1"/>
                </a:solidFill>
                <a:effectLst/>
                <a:latin typeface="+mn-lt"/>
                <a:ea typeface="+mn-ea"/>
                <a:cs typeface="+mn-cs"/>
              </a:rPr>
              <a:t> 1 time. Først om aftenen da han skulle </a:t>
            </a:r>
            <a:r>
              <a:rPr lang="da-DK" sz="1200" b="0" i="0" u="none" strike="noStrike" kern="1200" dirty="0" err="1">
                <a:solidFill>
                  <a:schemeClr val="tx1"/>
                </a:solidFill>
                <a:effectLst/>
                <a:latin typeface="+mn-lt"/>
                <a:ea typeface="+mn-ea"/>
                <a:cs typeface="+mn-cs"/>
              </a:rPr>
              <a:t>iseng</a:t>
            </a:r>
            <a:r>
              <a:rPr lang="da-DK" sz="1200" b="0" i="0" u="none" strike="noStrike" kern="1200" dirty="0">
                <a:solidFill>
                  <a:schemeClr val="tx1"/>
                </a:solidFill>
                <a:effectLst/>
                <a:latin typeface="+mn-lt"/>
                <a:ea typeface="+mn-ea"/>
                <a:cs typeface="+mn-cs"/>
              </a:rPr>
              <a:t> så han der var blod/væske på sokkerne. Borger foretog ingen form for afkøling. Hustru </a:t>
            </a:r>
            <a:r>
              <a:rPr lang="da-DK" sz="1200" b="0" i="0" u="none" strike="noStrike" kern="1200" dirty="0" err="1">
                <a:solidFill>
                  <a:schemeClr val="tx1"/>
                </a:solidFill>
                <a:effectLst/>
                <a:latin typeface="+mn-lt"/>
                <a:ea typeface="+mn-ea"/>
                <a:cs typeface="+mn-cs"/>
              </a:rPr>
              <a:t>anlage</a:t>
            </a:r>
            <a:r>
              <a:rPr lang="da-DK" sz="1200" b="0" i="0" u="none" strike="noStrike" kern="1200" dirty="0">
                <a:solidFill>
                  <a:schemeClr val="tx1"/>
                </a:solidFill>
                <a:effectLst/>
                <a:latin typeface="+mn-lt"/>
                <a:ea typeface="+mn-ea"/>
                <a:cs typeface="+mn-cs"/>
              </a:rPr>
              <a:t> håndklæder omkring benet og borger mødte op i sundhedsklinikken den efterfølgende dag.</a:t>
            </a:r>
          </a:p>
          <a:p>
            <a:endParaRPr lang="da-DK" sz="1200" b="0" i="0" u="none" strike="noStrike" kern="1200" dirty="0">
              <a:solidFill>
                <a:schemeClr val="tx1"/>
              </a:solidFill>
              <a:effectLst/>
              <a:latin typeface="+mn-lt"/>
              <a:ea typeface="+mn-ea"/>
              <a:cs typeface="+mn-cs"/>
            </a:endParaRPr>
          </a:p>
          <a:p>
            <a:r>
              <a:rPr lang="da-DK" sz="1200" b="0" i="0" u="none" strike="noStrike" kern="1200" dirty="0">
                <a:solidFill>
                  <a:schemeClr val="tx1"/>
                </a:solidFill>
                <a:effectLst/>
                <a:latin typeface="+mn-lt"/>
                <a:ea typeface="+mn-ea"/>
                <a:cs typeface="+mn-cs"/>
              </a:rPr>
              <a:t>2-3. Grads forbrænding</a:t>
            </a:r>
          </a:p>
          <a:p>
            <a:endParaRPr lang="da-DK" sz="1200" b="0" i="0" u="none" strike="noStrike" kern="1200" dirty="0">
              <a:solidFill>
                <a:schemeClr val="tx1"/>
              </a:solidFill>
              <a:effectLst/>
              <a:latin typeface="+mn-lt"/>
              <a:ea typeface="+mn-ea"/>
              <a:cs typeface="+mn-cs"/>
            </a:endParaRPr>
          </a:p>
          <a:p>
            <a:r>
              <a:rPr lang="da-DK" sz="1200" b="0" i="0" u="none" strike="noStrike" kern="1200" dirty="0">
                <a:solidFill>
                  <a:schemeClr val="tx1"/>
                </a:solidFill>
                <a:effectLst/>
                <a:latin typeface="+mn-lt"/>
                <a:ea typeface="+mn-ea"/>
                <a:cs typeface="+mn-cs"/>
              </a:rPr>
              <a:t>Foto 1: 8/1-2018	</a:t>
            </a:r>
          </a:p>
          <a:p>
            <a:r>
              <a:rPr lang="da-DK" sz="1200" b="0" i="0" u="none" strike="noStrike" kern="1200" dirty="0">
                <a:solidFill>
                  <a:schemeClr val="tx1"/>
                </a:solidFill>
                <a:effectLst/>
                <a:latin typeface="+mn-lt"/>
                <a:ea typeface="+mn-ea"/>
                <a:cs typeface="+mn-cs"/>
              </a:rPr>
              <a:t>Foto 2 10/1</a:t>
            </a:r>
          </a:p>
          <a:p>
            <a:r>
              <a:rPr lang="da-DK" sz="1200" b="0" i="0" u="none" strike="noStrike" kern="1200" dirty="0">
                <a:solidFill>
                  <a:schemeClr val="tx1"/>
                </a:solidFill>
                <a:effectLst/>
                <a:latin typeface="+mn-lt"/>
                <a:ea typeface="+mn-ea"/>
                <a:cs typeface="+mn-cs"/>
              </a:rPr>
              <a:t>Foto 3 15/1</a:t>
            </a:r>
          </a:p>
          <a:p>
            <a:r>
              <a:rPr lang="da-DK" sz="1200" b="0" i="0" u="none" strike="noStrike" kern="1200" dirty="0">
                <a:solidFill>
                  <a:schemeClr val="tx1"/>
                </a:solidFill>
                <a:effectLst/>
                <a:latin typeface="+mn-lt"/>
                <a:ea typeface="+mn-ea"/>
                <a:cs typeface="+mn-cs"/>
              </a:rPr>
              <a:t>Foto 4 24/1</a:t>
            </a:r>
          </a:p>
          <a:p>
            <a:r>
              <a:rPr lang="da-DK" sz="1200" b="0" i="0" u="none" strike="noStrike" kern="1200" baseline="0" dirty="0">
                <a:solidFill>
                  <a:schemeClr val="tx1"/>
                </a:solidFill>
                <a:effectLst/>
                <a:latin typeface="+mn-lt"/>
                <a:ea typeface="+mn-ea"/>
                <a:cs typeface="+mn-cs"/>
              </a:rPr>
              <a:t>Foto 5 29/1</a:t>
            </a:r>
          </a:p>
          <a:p>
            <a:r>
              <a:rPr lang="da-DK" sz="1200" b="0" i="0" u="none" strike="noStrike" kern="1200" baseline="0" dirty="0">
                <a:solidFill>
                  <a:schemeClr val="tx1"/>
                </a:solidFill>
                <a:effectLst/>
                <a:latin typeface="+mn-lt"/>
                <a:ea typeface="+mn-ea"/>
                <a:cs typeface="+mn-cs"/>
              </a:rPr>
              <a:t>Foto 6  2/2</a:t>
            </a:r>
          </a:p>
          <a:p>
            <a:endParaRPr lang="da-DK" sz="1200" b="0" i="0" u="none" strike="noStrike" kern="1200" baseline="0" dirty="0">
              <a:solidFill>
                <a:schemeClr val="tx1"/>
              </a:solidFill>
              <a:effectLst/>
              <a:latin typeface="+mn-lt"/>
              <a:ea typeface="+mn-ea"/>
              <a:cs typeface="+mn-cs"/>
            </a:endParaRPr>
          </a:p>
          <a:p>
            <a:endParaRPr lang="da-DK" sz="1200" b="0" i="0" u="none" strike="noStrike" kern="1200" dirty="0">
              <a:solidFill>
                <a:schemeClr val="tx1"/>
              </a:solidFill>
              <a:effectLst/>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12</a:t>
            </a:fld>
            <a:endParaRPr lang="da-DK"/>
          </a:p>
        </p:txBody>
      </p:sp>
    </p:spTree>
    <p:extLst>
      <p:ext uri="{BB962C8B-B14F-4D97-AF65-F5344CB8AC3E}">
        <p14:creationId xmlns:p14="http://schemas.microsoft.com/office/powerpoint/2010/main" val="2220779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Foto 1 28/9-2014</a:t>
            </a:r>
          </a:p>
          <a:p>
            <a:r>
              <a:rPr lang="da-DK" dirty="0"/>
              <a:t>Foto</a:t>
            </a:r>
            <a:r>
              <a:rPr lang="da-DK" baseline="0" dirty="0"/>
              <a:t> 2 29/10-2014.</a:t>
            </a:r>
          </a:p>
          <a:p>
            <a:r>
              <a:rPr lang="da-DK" baseline="0" dirty="0"/>
              <a:t>Foto 3 og 4  29/11-2014 før og efter soignering.</a:t>
            </a:r>
          </a:p>
          <a:p>
            <a:r>
              <a:rPr lang="da-DK" baseline="0" dirty="0"/>
              <a:t>Foto 5  2/1-2015</a:t>
            </a:r>
          </a:p>
          <a:p>
            <a:r>
              <a:rPr lang="da-DK" baseline="0" dirty="0"/>
              <a:t>Foto 6  8/1- 2015</a:t>
            </a:r>
          </a:p>
          <a:p>
            <a:r>
              <a:rPr lang="da-DK" baseline="0" dirty="0"/>
              <a:t>Foto 7  28/1-2015</a:t>
            </a:r>
          </a:p>
          <a:p>
            <a:r>
              <a:rPr lang="da-DK" baseline="0" dirty="0"/>
              <a:t>Foto 8 7/10-2015</a:t>
            </a:r>
          </a:p>
          <a:p>
            <a:r>
              <a:rPr lang="da-DK" baseline="0" dirty="0"/>
              <a:t>Foto 9  25/9-2017</a:t>
            </a:r>
          </a:p>
          <a:p>
            <a:r>
              <a:rPr lang="da-DK" baseline="0" dirty="0"/>
              <a:t>Foto 10 5/1-2018</a:t>
            </a:r>
          </a:p>
          <a:p>
            <a:r>
              <a:rPr lang="da-DK" baseline="0" dirty="0"/>
              <a:t>Foto 11 og 12  2/4-2018</a:t>
            </a:r>
            <a:endParaRPr lang="da-DK" dirty="0"/>
          </a:p>
          <a:p>
            <a:endParaRPr lang="da-DK" dirty="0"/>
          </a:p>
          <a:p>
            <a:r>
              <a:rPr lang="da-DK" dirty="0"/>
              <a:t>Få foto (12)efter at det er et sår der har været i kommunen i  mere end</a:t>
            </a:r>
            <a:r>
              <a:rPr lang="da-DK" baseline="0" dirty="0"/>
              <a:t> 3 år</a:t>
            </a:r>
            <a:endParaRPr lang="da-DK" dirty="0"/>
          </a:p>
          <a:p>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13</a:t>
            </a:fld>
            <a:endParaRPr lang="da-DK"/>
          </a:p>
        </p:txBody>
      </p:sp>
    </p:spTree>
    <p:extLst>
      <p:ext uri="{BB962C8B-B14F-4D97-AF65-F5344CB8AC3E}">
        <p14:creationId xmlns:p14="http://schemas.microsoft.com/office/powerpoint/2010/main" val="2052851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Nyt fodtøj i  juni 2016.:</a:t>
            </a:r>
          </a:p>
          <a:p>
            <a:pPr marL="0" marR="0" indent="0" algn="l" defTabSz="914400" rtl="0" eaLnBrk="1" fontAlgn="auto" latinLnBrk="0" hangingPunct="1">
              <a:lnSpc>
                <a:spcPct val="100000"/>
              </a:lnSpc>
              <a:spcBef>
                <a:spcPts val="0"/>
              </a:spcBef>
              <a:spcAft>
                <a:spcPts val="0"/>
              </a:spcAft>
              <a:buClrTx/>
              <a:buSzTx/>
              <a:buFontTx/>
              <a:buNone/>
              <a:tabLst/>
              <a:defRPr/>
            </a:pPr>
            <a:endParaRPr lang="da-DK" u="sng" dirty="0"/>
          </a:p>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Tilretning af fodtøj:</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24/8 2016. Bedt borger kontakte bandagist </a:t>
            </a:r>
            <a:r>
              <a:rPr lang="da-DK" sz="1200" kern="1200" dirty="0" err="1">
                <a:solidFill>
                  <a:schemeClr val="tx1"/>
                </a:solidFill>
                <a:effectLst/>
                <a:latin typeface="+mn-lt"/>
                <a:ea typeface="+mn-ea"/>
                <a:cs typeface="+mn-cs"/>
              </a:rPr>
              <a:t>mhp</a:t>
            </a:r>
            <a:r>
              <a:rPr lang="da-DK" sz="1200" kern="1200" dirty="0">
                <a:solidFill>
                  <a:schemeClr val="tx1"/>
                </a:solidFill>
                <a:effectLst/>
                <a:latin typeface="+mn-lt"/>
                <a:ea typeface="+mn-ea"/>
                <a:cs typeface="+mn-cs"/>
              </a:rPr>
              <a:t> tilretning af indlæg grundet hårdhudsdannelse specielt på ydersiden af såret</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Flere notater hvor borger løbende anbefales at kontakte bandagist vedårsskiftet har han endnu ikke haft opsøgt bandagist</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Målrettet samtale.</a:t>
            </a:r>
          </a:p>
          <a:p>
            <a:r>
              <a:rPr lang="da-DK" sz="1200" kern="1200" dirty="0">
                <a:solidFill>
                  <a:schemeClr val="tx1"/>
                </a:solidFill>
                <a:effectLst/>
                <a:latin typeface="+mn-lt"/>
                <a:ea typeface="+mn-ea"/>
                <a:cs typeface="+mn-cs"/>
              </a:rPr>
              <a:t>EFTER SÅRMODUL:</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6/12 2017: samtale med Borger: gennemgang af forløbet hvor vi taler om vigtigheden af at bruge fodtøjet og at det er tilpasset korrekt hvis såret nogen sinde skal blive lægt. Flere tilretninger kan være nødvendig. Der aftales beskæring igen hos fodterapeut hver 14 dag og at borger </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-i dag skal ansøge om nyt fodtøj digitalt. </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-Han giver udtryk for at såret ikke betyder noget for ham, det hindre ham ikke i noget(nedsat følesans) og at han ikke har overskud til at køre til Kolding hele tiden for at få tilrettet indlæg.</a:t>
            </a:r>
          </a:p>
          <a:p>
            <a:endParaRPr lang="da-DK" dirty="0"/>
          </a:p>
          <a:p>
            <a:r>
              <a:rPr lang="da-DK" dirty="0"/>
              <a:t>Lavet</a:t>
            </a:r>
            <a:r>
              <a:rPr lang="da-DK" baseline="0" dirty="0"/>
              <a:t> 3. parts ansøgning den marts-2018 bevilliget 1 par sko 9/4 Borger har lovet at han kontakter bandagist  i denne uge</a:t>
            </a: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14</a:t>
            </a:fld>
            <a:endParaRPr lang="da-DK"/>
          </a:p>
        </p:txBody>
      </p:sp>
    </p:spTree>
    <p:extLst>
      <p:ext uri="{BB962C8B-B14F-4D97-AF65-F5344CB8AC3E}">
        <p14:creationId xmlns:p14="http://schemas.microsoft.com/office/powerpoint/2010/main" val="723487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Vi burde</a:t>
            </a:r>
            <a:r>
              <a:rPr lang="da-DK" sz="1200" b="1" kern="1200" baseline="0" dirty="0">
                <a:solidFill>
                  <a:schemeClr val="tx1"/>
                </a:solidFill>
                <a:effectLst/>
                <a:latin typeface="+mn-lt"/>
                <a:ea typeface="+mn-ea"/>
                <a:cs typeface="+mn-cs"/>
              </a:rPr>
              <a:t> have forudset hvad der ville ske grundet sårforløb 2008-2009</a:t>
            </a:r>
            <a:endParaRPr lang="da-DK"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Ifølge journal Bruger ikke sine ortopædiske </a:t>
            </a:r>
            <a:r>
              <a:rPr lang="da-DK" sz="1200" kern="1200" dirty="0" err="1">
                <a:solidFill>
                  <a:schemeClr val="tx1"/>
                </a:solidFill>
                <a:effectLst/>
                <a:latin typeface="+mn-lt"/>
                <a:ea typeface="+mn-ea"/>
                <a:cs typeface="+mn-cs"/>
              </a:rPr>
              <a:t>sko,aflyser</a:t>
            </a:r>
            <a:r>
              <a:rPr lang="da-DK" sz="1200" kern="1200" dirty="0">
                <a:solidFill>
                  <a:schemeClr val="tx1"/>
                </a:solidFill>
                <a:effectLst/>
                <a:latin typeface="+mn-lt"/>
                <a:ea typeface="+mn-ea"/>
                <a:cs typeface="+mn-cs"/>
              </a:rPr>
              <a:t> hyppigt grundet andre planer, fisketur, weekendophold</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Indlagt</a:t>
            </a:r>
            <a:r>
              <a:rPr lang="da-DK" sz="1200" kern="1200" baseline="0" dirty="0">
                <a:solidFill>
                  <a:schemeClr val="tx1"/>
                </a:solidFill>
                <a:effectLst/>
                <a:latin typeface="+mn-lt"/>
                <a:ea typeface="+mn-ea"/>
                <a:cs typeface="+mn-cs"/>
              </a:rPr>
              <a:t> med rosen x1.</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baseline="0" dirty="0">
                <a:solidFill>
                  <a:schemeClr val="tx1"/>
                </a:solidFill>
                <a:effectLst/>
                <a:latin typeface="+mn-lt"/>
                <a:ea typeface="+mn-ea"/>
                <a:cs typeface="+mn-cs"/>
              </a:rPr>
              <a:t>Behandlet med filtaflastning  + 2 </a:t>
            </a:r>
            <a:r>
              <a:rPr lang="da-DK" sz="1200" kern="1200" baseline="0" dirty="0" err="1">
                <a:solidFill>
                  <a:schemeClr val="tx1"/>
                </a:solidFill>
                <a:effectLst/>
                <a:latin typeface="+mn-lt"/>
                <a:ea typeface="+mn-ea"/>
                <a:cs typeface="+mn-cs"/>
              </a:rPr>
              <a:t>mdr</a:t>
            </a:r>
            <a:r>
              <a:rPr lang="da-DK" sz="1200" kern="1200" baseline="0" dirty="0">
                <a:solidFill>
                  <a:schemeClr val="tx1"/>
                </a:solidFill>
                <a:effectLst/>
                <a:latin typeface="+mn-lt"/>
                <a:ea typeface="+mn-ea"/>
                <a:cs typeface="+mn-cs"/>
              </a:rPr>
              <a:t> gips og såret er lægt.</a:t>
            </a:r>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15</a:t>
            </a:fld>
            <a:endParaRPr lang="da-DK"/>
          </a:p>
        </p:txBody>
      </p:sp>
    </p:spTree>
    <p:extLst>
      <p:ext uri="{BB962C8B-B14F-4D97-AF65-F5344CB8AC3E}">
        <p14:creationId xmlns:p14="http://schemas.microsoft.com/office/powerpoint/2010/main" val="1970159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a:p>
            <a:endParaRPr lang="da-DK" baseline="0" dirty="0"/>
          </a:p>
          <a:p>
            <a:r>
              <a:rPr lang="da-DK" baseline="0" dirty="0"/>
              <a:t> </a:t>
            </a:r>
          </a:p>
          <a:p>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16</a:t>
            </a:fld>
            <a:endParaRPr lang="da-DK"/>
          </a:p>
        </p:txBody>
      </p:sp>
    </p:spTree>
    <p:extLst>
      <p:ext uri="{BB962C8B-B14F-4D97-AF65-F5344CB8AC3E}">
        <p14:creationId xmlns:p14="http://schemas.microsoft.com/office/powerpoint/2010/main" val="1418512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Bevilliget fodtøj</a:t>
            </a:r>
            <a:r>
              <a:rPr lang="da-DK" baseline="0" dirty="0"/>
              <a:t> på 10 år. Siger nok lidt om hvor meget han bruger alm fodtøj.</a:t>
            </a:r>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17</a:t>
            </a:fld>
            <a:endParaRPr lang="da-DK"/>
          </a:p>
        </p:txBody>
      </p:sp>
    </p:spTree>
    <p:extLst>
      <p:ext uri="{BB962C8B-B14F-4D97-AF65-F5344CB8AC3E}">
        <p14:creationId xmlns:p14="http://schemas.microsoft.com/office/powerpoint/2010/main" val="133571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Indtil da rask.</a:t>
            </a:r>
          </a:p>
          <a:p>
            <a:r>
              <a:rPr lang="da-DK" dirty="0"/>
              <a:t>Ud over</a:t>
            </a:r>
            <a:r>
              <a:rPr lang="da-DK" baseline="0" dirty="0"/>
              <a:t> aflastning har </a:t>
            </a:r>
            <a:r>
              <a:rPr lang="da-DK" dirty="0"/>
              <a:t>Blodsukker</a:t>
            </a:r>
            <a:r>
              <a:rPr lang="da-DK" baseline="0" dirty="0"/>
              <a:t> niveauet </a:t>
            </a:r>
            <a:r>
              <a:rPr lang="da-DK" dirty="0"/>
              <a:t> </a:t>
            </a:r>
            <a:r>
              <a:rPr lang="da-DK" baseline="0" dirty="0"/>
              <a:t> stor betydning for sårheling</a:t>
            </a:r>
            <a:endParaRPr lang="da-DK" dirty="0"/>
          </a:p>
          <a:p>
            <a:endParaRPr lang="da-DK" baseline="0" dirty="0"/>
          </a:p>
          <a:p>
            <a:r>
              <a:rPr lang="da-DK" u="sng" dirty="0"/>
              <a:t>Følges i diabetes ambulatoriet</a:t>
            </a:r>
          </a:p>
          <a:p>
            <a:r>
              <a:rPr lang="da-DK" baseline="0" dirty="0"/>
              <a:t> Der foreligger ingen fakta </a:t>
            </a:r>
            <a:r>
              <a:rPr lang="da-DK" baseline="0" dirty="0" err="1"/>
              <a:t>vedr</a:t>
            </a:r>
            <a:r>
              <a:rPr lang="da-DK" baseline="0" dirty="0"/>
              <a:t> regulering eller behandlingsmål i KMD Care</a:t>
            </a:r>
          </a:p>
          <a:p>
            <a:endParaRPr lang="da-DK" baseline="0" dirty="0"/>
          </a:p>
          <a:p>
            <a:r>
              <a:rPr lang="da-DK" baseline="0" dirty="0"/>
              <a:t>der foreligger 1  notater fra  diabetes </a:t>
            </a:r>
            <a:r>
              <a:rPr lang="da-DK" baseline="0" dirty="0" err="1"/>
              <a:t>amb.feb</a:t>
            </a:r>
            <a:r>
              <a:rPr lang="da-DK" baseline="0" dirty="0"/>
              <a:t> 2017: borger indkaldes til MDT inden for 14 dage</a:t>
            </a:r>
          </a:p>
          <a:p>
            <a:endParaRPr lang="da-DK" baseline="0" dirty="0"/>
          </a:p>
          <a:p>
            <a:r>
              <a:rPr lang="da-DK" baseline="0" dirty="0"/>
              <a:t>Borger har 1 gang fortalt om kontrollerne:</a:t>
            </a:r>
            <a:r>
              <a:rPr lang="da-DK" sz="1200" kern="1200" baseline="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oplyst, svingende blodsukker i færd med hyppige målinger og justering af medicinen i samråd med diabetes ambulatoriet</a:t>
            </a:r>
            <a:endParaRPr lang="da-DK" baseline="0" dirty="0"/>
          </a:p>
          <a:p>
            <a:endParaRPr lang="da-DK" baseline="0" dirty="0"/>
          </a:p>
          <a:p>
            <a:r>
              <a:rPr lang="da-DK" baseline="0" dirty="0"/>
              <a:t>I forbindelse med forberedelsen: 1 gram </a:t>
            </a:r>
            <a:r>
              <a:rPr lang="da-DK" baseline="0" dirty="0" err="1"/>
              <a:t>metformin</a:t>
            </a:r>
            <a:r>
              <a:rPr lang="da-DK" baseline="0" dirty="0"/>
              <a:t> x2 og </a:t>
            </a:r>
            <a:r>
              <a:rPr lang="da-DK" baseline="0" dirty="0" err="1"/>
              <a:t>tresiba</a:t>
            </a:r>
            <a:r>
              <a:rPr lang="da-DK" baseline="0" dirty="0"/>
              <a:t> 200enheder/ml 36 </a:t>
            </a:r>
            <a:r>
              <a:rPr lang="da-DK" baseline="0" dirty="0" err="1"/>
              <a:t>ie</a:t>
            </a:r>
            <a:endParaRPr lang="da-DK" baseline="0" dirty="0"/>
          </a:p>
          <a:p>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 </a:t>
            </a:r>
            <a:r>
              <a:rPr lang="da-DK" sz="1200" u="sng" kern="1200" dirty="0">
                <a:solidFill>
                  <a:schemeClr val="tx1"/>
                </a:solidFill>
                <a:effectLst/>
                <a:latin typeface="+mn-lt"/>
                <a:ea typeface="+mn-ea"/>
                <a:cs typeface="+mn-cs"/>
              </a:rPr>
              <a:t>Sår</a:t>
            </a:r>
            <a:r>
              <a:rPr lang="da-DK" sz="1200" u="sng" kern="1200" baseline="0" dirty="0">
                <a:solidFill>
                  <a:schemeClr val="tx1"/>
                </a:solidFill>
                <a:effectLst/>
                <a:latin typeface="+mn-lt"/>
                <a:ea typeface="+mn-ea"/>
                <a:cs typeface="+mn-cs"/>
              </a:rPr>
              <a:t> modul: spurgte borger direkte</a:t>
            </a:r>
            <a:r>
              <a:rPr lang="da-DK" sz="1200" kern="1200" baseline="0" dirty="0">
                <a:solidFill>
                  <a:schemeClr val="tx1"/>
                </a:solidFill>
                <a:effectLst/>
                <a:latin typeface="+mn-lt"/>
                <a:ea typeface="+mn-ea"/>
                <a:cs typeface="+mn-cs"/>
              </a:rPr>
              <a:t>:</a:t>
            </a:r>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-Borger kan ikke oplyse hvordan HbA1c ligger eller hvad målet er, men diabetes sygeplejersken er nu tilfreds med tallene.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-Borger kender ikke dato for næste ambulatoriebesøg, mener selv han følges ½ årlig.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dirty="0" err="1"/>
              <a:t>Feb</a:t>
            </a:r>
            <a:r>
              <a:rPr lang="da-DK" dirty="0"/>
              <a:t> 2017 henvist til </a:t>
            </a:r>
            <a:r>
              <a:rPr lang="da-DK" dirty="0" err="1"/>
              <a:t>MDT</a:t>
            </a:r>
            <a:r>
              <a:rPr lang="da-DK" sz="1200" kern="1200" dirty="0" err="1">
                <a:solidFill>
                  <a:schemeClr val="tx1"/>
                </a:solidFill>
                <a:effectLst/>
                <a:latin typeface="+mn-lt"/>
                <a:ea typeface="+mn-ea"/>
                <a:cs typeface="+mn-cs"/>
              </a:rPr>
              <a:t>men</a:t>
            </a:r>
            <a:r>
              <a:rPr lang="da-DK" sz="1200" kern="1200" dirty="0">
                <a:solidFill>
                  <a:schemeClr val="tx1"/>
                </a:solidFill>
                <a:effectLst/>
                <a:latin typeface="+mn-lt"/>
                <a:ea typeface="+mn-ea"/>
                <a:cs typeface="+mn-cs"/>
              </a:rPr>
              <a:t> borger oplyser efterfølgende</a:t>
            </a:r>
            <a:r>
              <a:rPr lang="da-DK" sz="1200" kern="1200" baseline="0" dirty="0">
                <a:solidFill>
                  <a:schemeClr val="tx1"/>
                </a:solidFill>
                <a:effectLst/>
                <a:latin typeface="+mn-lt"/>
                <a:ea typeface="+mn-ea"/>
                <a:cs typeface="+mn-cs"/>
              </a:rPr>
              <a:t> at konsultationen ikke fandt sted grundet sygdom Sendere er han blevet tilbudt en ny tid, </a:t>
            </a:r>
            <a:r>
              <a:rPr lang="da-DK" sz="1200" kern="1200" dirty="0">
                <a:solidFill>
                  <a:schemeClr val="tx1"/>
                </a:solidFill>
                <a:effectLst/>
                <a:latin typeface="+mn-lt"/>
                <a:ea typeface="+mn-ea"/>
                <a:cs typeface="+mn-cs"/>
              </a:rPr>
              <a:t>at han ikke mente det var nødvendigt med forløb i sårambulatoriet.</a:t>
            </a:r>
          </a:p>
          <a:p>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2013- </a:t>
            </a:r>
            <a:r>
              <a:rPr lang="da-DK" dirty="0" err="1"/>
              <a:t>Paroksystisk</a:t>
            </a:r>
            <a:r>
              <a:rPr lang="da-DK" dirty="0"/>
              <a:t> </a:t>
            </a:r>
            <a:r>
              <a:rPr lang="da-DK" dirty="0" err="1"/>
              <a:t>artrieflimmer</a:t>
            </a:r>
            <a:r>
              <a:rPr lang="da-DK" dirty="0"/>
              <a:t>. </a:t>
            </a:r>
            <a:r>
              <a:rPr lang="da-DK" dirty="0" err="1"/>
              <a:t>Anfaldsvis</a:t>
            </a:r>
            <a:r>
              <a:rPr lang="da-DK" dirty="0"/>
              <a:t> atrieflimren. </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2016 RECTUM CANCER- STOMI</a:t>
            </a:r>
          </a:p>
          <a:p>
            <a:r>
              <a:rPr lang="da-DK" baseline="0" dirty="0"/>
              <a:t>                    AFLASTENDE ILIOSTOMI. -Opdaget ved screening  vil ikke selv tage del i plejen af </a:t>
            </a:r>
            <a:r>
              <a:rPr lang="da-DK" baseline="0" dirty="0" err="1"/>
              <a:t>stomien</a:t>
            </a:r>
            <a:r>
              <a:rPr lang="da-DK" baseline="0" dirty="0"/>
              <a:t>.</a:t>
            </a:r>
          </a:p>
          <a:p>
            <a:r>
              <a:rPr lang="da-DK" baseline="0" dirty="0"/>
              <a:t>	</a:t>
            </a:r>
          </a:p>
          <a:p>
            <a:r>
              <a:rPr lang="da-DK" baseline="0" dirty="0"/>
              <a:t>	radikalt </a:t>
            </a:r>
            <a:r>
              <a:rPr lang="da-DK" baseline="0" dirty="0" err="1"/>
              <a:t>opr</a:t>
            </a:r>
            <a:r>
              <a:rPr lang="da-DK" baseline="0" dirty="0"/>
              <a:t> ønskede ikke </a:t>
            </a:r>
            <a:r>
              <a:rPr lang="da-DK" baseline="0" dirty="0" err="1"/>
              <a:t>kemo</a:t>
            </a:r>
            <a:r>
              <a:rPr lang="da-DK" baseline="0" dirty="0"/>
              <a:t> behandling</a:t>
            </a:r>
          </a:p>
          <a:p>
            <a:r>
              <a:rPr lang="da-DK" baseline="0" dirty="0"/>
              <a:t>		</a:t>
            </a:r>
          </a:p>
          <a:p>
            <a:r>
              <a:rPr lang="da-DK" baseline="0" dirty="0"/>
              <a:t>	</a:t>
            </a:r>
            <a:r>
              <a:rPr lang="da-DK" baseline="0" dirty="0" err="1"/>
              <a:t>stomi</a:t>
            </a:r>
            <a:r>
              <a:rPr lang="da-DK" baseline="0" dirty="0"/>
              <a:t> tilbagelagt i </a:t>
            </a:r>
            <a:r>
              <a:rPr lang="da-DK" baseline="0" dirty="0" err="1"/>
              <a:t>okt</a:t>
            </a:r>
            <a:r>
              <a:rPr lang="da-DK" baseline="0" dirty="0"/>
              <a:t> 2017</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a:t>-</a:t>
            </a:r>
          </a:p>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2017 svimmel/fald- pacemaker- fald</a:t>
            </a:r>
            <a:r>
              <a:rPr lang="da-DK" u="sng" baseline="0" dirty="0"/>
              <a:t> x flere</a:t>
            </a:r>
            <a:endParaRPr lang="da-DK" u="sng" dirty="0"/>
          </a:p>
          <a:p>
            <a:pPr marL="0" marR="0" indent="0" algn="l" defTabSz="914400" rtl="0" eaLnBrk="1" fontAlgn="auto" latinLnBrk="0" hangingPunct="1">
              <a:lnSpc>
                <a:spcPct val="100000"/>
              </a:lnSpc>
              <a:spcBef>
                <a:spcPts val="0"/>
              </a:spcBef>
              <a:spcAft>
                <a:spcPts val="0"/>
              </a:spcAft>
              <a:buClrTx/>
              <a:buSzTx/>
              <a:buFontTx/>
              <a:buNone/>
              <a:tabLst/>
              <a:defRPr/>
            </a:pPr>
            <a:r>
              <a:rPr lang="da-DK" u="none" dirty="0"/>
              <a:t>-	Sinus</a:t>
            </a:r>
            <a:r>
              <a:rPr lang="da-DK" u="none" baseline="0" dirty="0"/>
              <a:t> </a:t>
            </a:r>
            <a:r>
              <a:rPr lang="da-DK" u="none" baseline="0" dirty="0" err="1"/>
              <a:t>bradykardi</a:t>
            </a:r>
            <a:endParaRPr lang="da-DK" u="none" dirty="0"/>
          </a:p>
          <a:p>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2017 </a:t>
            </a:r>
            <a:r>
              <a:rPr lang="da-DK" u="sng" dirty="0" err="1"/>
              <a:t>Retinopati</a:t>
            </a:r>
            <a:r>
              <a:rPr lang="da-DK" u="sng" dirty="0"/>
              <a:t>-Laserbehandling.</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	diabetisk øjensygdom som typisk kommer af for høje blodsukre</a:t>
            </a:r>
          </a:p>
          <a:p>
            <a:endParaRPr lang="da-DK" baseline="0" dirty="0"/>
          </a:p>
          <a:p>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2018 kontrol(</a:t>
            </a:r>
            <a:r>
              <a:rPr lang="da-DK" dirty="0" err="1"/>
              <a:t>colon</a:t>
            </a:r>
            <a:r>
              <a:rPr lang="da-DK" dirty="0"/>
              <a:t> cancer) </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Feb</a:t>
            </a:r>
            <a:r>
              <a:rPr lang="da-DK" sz="1200" kern="1200" dirty="0">
                <a:solidFill>
                  <a:schemeClr val="tx1"/>
                </a:solidFill>
                <a:effectLst/>
                <a:latin typeface="+mn-lt"/>
                <a:ea typeface="+mn-ea"/>
                <a:cs typeface="+mn-cs"/>
              </a:rPr>
              <a:t> 2018 Ved kontrol (</a:t>
            </a:r>
            <a:r>
              <a:rPr lang="da-DK" sz="1200" kern="1200" dirty="0" err="1">
                <a:solidFill>
                  <a:schemeClr val="tx1"/>
                </a:solidFill>
                <a:effectLst/>
                <a:latin typeface="+mn-lt"/>
                <a:ea typeface="+mn-ea"/>
                <a:cs typeface="+mn-cs"/>
              </a:rPr>
              <a:t>colon</a:t>
            </a:r>
            <a:r>
              <a:rPr lang="da-DK" sz="1200" kern="1200" dirty="0">
                <a:solidFill>
                  <a:schemeClr val="tx1"/>
                </a:solidFill>
                <a:effectLst/>
                <a:latin typeface="+mn-lt"/>
                <a:ea typeface="+mn-ea"/>
                <a:cs typeface="+mn-cs"/>
              </a:rPr>
              <a:t> cancer) mistanke om  lungecancer. </a:t>
            </a:r>
            <a:r>
              <a:rPr lang="da-DK" sz="1200" kern="1200" dirty="0" err="1">
                <a:solidFill>
                  <a:schemeClr val="tx1"/>
                </a:solidFill>
                <a:effectLst/>
                <a:latin typeface="+mn-lt"/>
                <a:ea typeface="+mn-ea"/>
                <a:cs typeface="+mn-cs"/>
              </a:rPr>
              <a:t>Nodulus</a:t>
            </a:r>
            <a:r>
              <a:rPr lang="da-DK" sz="1200" kern="1200" dirty="0">
                <a:solidFill>
                  <a:schemeClr val="tx1"/>
                </a:solidFill>
                <a:effectLst/>
                <a:latin typeface="+mn-lt"/>
                <a:ea typeface="+mn-ea"/>
                <a:cs typeface="+mn-cs"/>
              </a:rPr>
              <a:t> i venstre lunge(lungepakken). </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	metastaser</a:t>
            </a:r>
            <a:r>
              <a:rPr lang="da-DK" sz="1200" kern="1200" baseline="0" dirty="0">
                <a:solidFill>
                  <a:schemeClr val="tx1"/>
                </a:solidFill>
                <a:effectLst/>
                <a:latin typeface="+mn-lt"/>
                <a:ea typeface="+mn-ea"/>
                <a:cs typeface="+mn-cs"/>
              </a:rPr>
              <a:t> fra </a:t>
            </a:r>
            <a:r>
              <a:rPr lang="da-DK" sz="1200" kern="1200" baseline="0" dirty="0" err="1">
                <a:solidFill>
                  <a:schemeClr val="tx1"/>
                </a:solidFill>
                <a:effectLst/>
                <a:latin typeface="+mn-lt"/>
                <a:ea typeface="+mn-ea"/>
                <a:cs typeface="+mn-cs"/>
              </a:rPr>
              <a:t>rectum</a:t>
            </a:r>
            <a:r>
              <a:rPr lang="da-DK" sz="1200" kern="1200" baseline="0" dirty="0">
                <a:solidFill>
                  <a:schemeClr val="tx1"/>
                </a:solidFill>
                <a:effectLst/>
                <a:latin typeface="+mn-lt"/>
                <a:ea typeface="+mn-ea"/>
                <a:cs typeface="+mn-cs"/>
              </a:rPr>
              <a:t> </a:t>
            </a:r>
            <a:r>
              <a:rPr lang="da-DK" sz="1200" kern="1200" baseline="0" dirty="0" err="1">
                <a:solidFill>
                  <a:schemeClr val="tx1"/>
                </a:solidFill>
                <a:effectLst/>
                <a:latin typeface="+mn-lt"/>
                <a:ea typeface="+mn-ea"/>
                <a:cs typeface="+mn-cs"/>
              </a:rPr>
              <a:t>tumer</a:t>
            </a:r>
            <a:r>
              <a:rPr lang="da-DK" sz="1200" kern="1200" baseline="0" dirty="0">
                <a:solidFill>
                  <a:schemeClr val="tx1"/>
                </a:solidFill>
                <a:effectLst/>
                <a:latin typeface="+mn-lt"/>
                <a:ea typeface="+mn-ea"/>
                <a:cs typeface="+mn-cs"/>
              </a:rPr>
              <a:t> til lungen- pallierende </a:t>
            </a:r>
            <a:r>
              <a:rPr lang="da-DK" sz="1200" kern="1200" baseline="0" dirty="0" err="1">
                <a:solidFill>
                  <a:schemeClr val="tx1"/>
                </a:solidFill>
                <a:effectLst/>
                <a:latin typeface="+mn-lt"/>
                <a:ea typeface="+mn-ea"/>
                <a:cs typeface="+mn-cs"/>
              </a:rPr>
              <a:t>kemoerapi</a:t>
            </a:r>
            <a:r>
              <a:rPr lang="da-DK" sz="120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baseline="0" dirty="0">
                <a:solidFill>
                  <a:schemeClr val="tx1"/>
                </a:solidFill>
                <a:effectLst/>
                <a:latin typeface="+mn-lt"/>
                <a:ea typeface="+mn-ea"/>
                <a:cs typeface="+mn-cs"/>
              </a:rPr>
              <a:t>Periode med </a:t>
            </a:r>
            <a:r>
              <a:rPr lang="da-DK" sz="1200" kern="1200" baseline="0" dirty="0" err="1">
                <a:solidFill>
                  <a:schemeClr val="tx1"/>
                </a:solidFill>
                <a:effectLst/>
                <a:latin typeface="+mn-lt"/>
                <a:ea typeface="+mn-ea"/>
                <a:cs typeface="+mn-cs"/>
              </a:rPr>
              <a:t>fragmin</a:t>
            </a:r>
            <a:r>
              <a:rPr lang="da-DK" sz="1200" kern="1200" baseline="0" dirty="0">
                <a:solidFill>
                  <a:schemeClr val="tx1"/>
                </a:solidFill>
                <a:effectLst/>
                <a:latin typeface="+mn-lt"/>
                <a:ea typeface="+mn-ea"/>
                <a:cs typeface="+mn-cs"/>
              </a:rPr>
              <a:t>- ville ikke selv tage </a:t>
            </a:r>
            <a:r>
              <a:rPr lang="da-DK" sz="1200" kern="1200" baseline="0" dirty="0" err="1">
                <a:solidFill>
                  <a:schemeClr val="tx1"/>
                </a:solidFill>
                <a:effectLst/>
                <a:latin typeface="+mn-lt"/>
                <a:ea typeface="+mn-ea"/>
                <a:cs typeface="+mn-cs"/>
              </a:rPr>
              <a:t>inj</a:t>
            </a:r>
            <a:r>
              <a:rPr lang="da-DK" sz="1200" kern="1200" baseline="0" dirty="0">
                <a:solidFill>
                  <a:schemeClr val="tx1"/>
                </a:solidFill>
                <a:effectLst/>
                <a:latin typeface="+mn-lt"/>
                <a:ea typeface="+mn-ea"/>
                <a:cs typeface="+mn-cs"/>
              </a:rPr>
              <a:t>. I starten.</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baseline="0" dirty="0">
                <a:solidFill>
                  <a:schemeClr val="tx1"/>
                </a:solidFill>
                <a:effectLst/>
                <a:latin typeface="+mn-lt"/>
                <a:ea typeface="+mn-ea"/>
                <a:cs typeface="+mn-cs"/>
              </a:rPr>
              <a:t>	</a:t>
            </a:r>
            <a:endParaRPr lang="da-DK" dirty="0"/>
          </a:p>
          <a:p>
            <a:endParaRPr lang="da-DK" baseline="0"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18</a:t>
            </a:fld>
            <a:endParaRPr lang="da-DK"/>
          </a:p>
        </p:txBody>
      </p:sp>
    </p:spTree>
    <p:extLst>
      <p:ext uri="{BB962C8B-B14F-4D97-AF65-F5344CB8AC3E}">
        <p14:creationId xmlns:p14="http://schemas.microsoft.com/office/powerpoint/2010/main" val="242475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u="sng" dirty="0"/>
          </a:p>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DER BURDE VÆRE:</a:t>
            </a:r>
          </a:p>
          <a:p>
            <a:pPr marL="0" marR="0" indent="0" algn="l" defTabSz="914400" rtl="0" eaLnBrk="1" fontAlgn="auto" latinLnBrk="0" hangingPunct="1">
              <a:lnSpc>
                <a:spcPct val="100000"/>
              </a:lnSpc>
              <a:spcBef>
                <a:spcPts val="0"/>
              </a:spcBef>
              <a:spcAft>
                <a:spcPts val="0"/>
              </a:spcAft>
              <a:buClrTx/>
              <a:buSzTx/>
              <a:buFontTx/>
              <a:buNone/>
              <a:tabLst/>
              <a:defRPr/>
            </a:pPr>
            <a:endParaRPr lang="da-DK" u="sng" dirty="0"/>
          </a:p>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Egen </a:t>
            </a:r>
            <a:r>
              <a:rPr lang="da-DK" u="sng" dirty="0" err="1"/>
              <a:t>læge:</a:t>
            </a:r>
            <a:r>
              <a:rPr lang="da-DK" sz="1200" kern="1200" dirty="0" err="1">
                <a:solidFill>
                  <a:schemeClr val="tx1"/>
                </a:solidFill>
                <a:effectLst/>
                <a:latin typeface="+mn-lt"/>
                <a:ea typeface="+mn-ea"/>
                <a:cs typeface="+mn-cs"/>
              </a:rPr>
              <a:t>Praktiserende</a:t>
            </a:r>
            <a:r>
              <a:rPr lang="da-DK" sz="1200" kern="1200" dirty="0">
                <a:solidFill>
                  <a:schemeClr val="tx1"/>
                </a:solidFill>
                <a:effectLst/>
                <a:latin typeface="+mn-lt"/>
                <a:ea typeface="+mn-ea"/>
                <a:cs typeface="+mn-cs"/>
              </a:rPr>
              <a:t> læge: Borger har ikke henvendt sig til egen læge vedrørende fodsåret, siden han i 2014 blev henvist til 	sårambulatoriet.</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5/1-2018. ødem af  højre fod og ben, linere svarende til klasse 1 strømpe kan ikke håndtere ødem. Aftaler med borger at der sendes info til egen læge </a:t>
            </a:r>
            <a:r>
              <a:rPr lang="da-DK" sz="1200" kern="1200" dirty="0" err="1">
                <a:solidFill>
                  <a:schemeClr val="tx1"/>
                </a:solidFill>
                <a:effectLst/>
                <a:latin typeface="+mn-lt"/>
                <a:ea typeface="+mn-ea"/>
                <a:cs typeface="+mn-cs"/>
              </a:rPr>
              <a:t>vedr</a:t>
            </a:r>
            <a:r>
              <a:rPr lang="da-DK" sz="1200" kern="1200" dirty="0">
                <a:solidFill>
                  <a:schemeClr val="tx1"/>
                </a:solidFill>
                <a:effectLst/>
                <a:latin typeface="+mn-lt"/>
                <a:ea typeface="+mn-ea"/>
                <a:cs typeface="+mn-cs"/>
              </a:rPr>
              <a:t> sårproblematikken og ødem og vigtigheden i at vi får et samarbejde hvis det skal lykkes. Lægen svarer de kender godt problematikken han kan bare ringe og få en hurtig tid ,det får han ikke gjort---øger selv vanddrivende </a:t>
            </a:r>
            <a:r>
              <a:rPr lang="da-DK" sz="1200" kern="1200" dirty="0" err="1">
                <a:solidFill>
                  <a:schemeClr val="tx1"/>
                </a:solidFill>
                <a:effectLst/>
                <a:latin typeface="+mn-lt"/>
                <a:ea typeface="+mn-ea"/>
                <a:cs typeface="+mn-cs"/>
              </a:rPr>
              <a:t>tbl</a:t>
            </a:r>
            <a:r>
              <a:rPr lang="da-DK"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Bandagist.:</a:t>
            </a:r>
            <a:r>
              <a:rPr lang="da-DK" baseline="0" dirty="0"/>
              <a:t>3 FORSKELLIGE LEVERANDØRER.-</a:t>
            </a:r>
          </a:p>
          <a:p>
            <a:endParaRPr lang="da-DK" baseline="0" dirty="0"/>
          </a:p>
          <a:p>
            <a:r>
              <a:rPr lang="da-DK" baseline="0" dirty="0"/>
              <a:t>	ALDRIG FÅET FORETAGET EN </a:t>
            </a:r>
            <a:r>
              <a:rPr lang="da-DK" baseline="0" dirty="0" err="1"/>
              <a:t>GANGANALYsE</a:t>
            </a:r>
            <a:r>
              <a:rPr lang="da-DK" baseline="0" dirty="0"/>
              <a:t>.</a:t>
            </a:r>
            <a:endParaRPr lang="da-DK"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Fodterapeut</a:t>
            </a:r>
            <a:r>
              <a:rPr lang="da-DK" dirty="0"/>
              <a:t>: Borgers</a:t>
            </a:r>
            <a:r>
              <a:rPr lang="da-DK" baseline="0" dirty="0"/>
              <a:t> intension var beskæring hver 2-3 uge hos fodterapeut, Melder som oftest afbud.</a:t>
            </a:r>
          </a:p>
          <a:p>
            <a:pPr marL="0" marR="0" indent="0" algn="l" defTabSz="914400" rtl="0" eaLnBrk="1" fontAlgn="auto" latinLnBrk="0" hangingPunct="1">
              <a:lnSpc>
                <a:spcPct val="100000"/>
              </a:lnSpc>
              <a:spcBef>
                <a:spcPts val="0"/>
              </a:spcBef>
              <a:spcAft>
                <a:spcPts val="0"/>
              </a:spcAft>
              <a:buClrTx/>
              <a:buSzTx/>
              <a:buFontTx/>
              <a:buNone/>
              <a:tabLst/>
              <a:defRPr/>
            </a:pPr>
            <a:endParaRPr lang="da-DK"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19</a:t>
            </a:fld>
            <a:endParaRPr lang="da-DK"/>
          </a:p>
        </p:txBody>
      </p:sp>
    </p:spTree>
    <p:extLst>
      <p:ext uri="{BB962C8B-B14F-4D97-AF65-F5344CB8AC3E}">
        <p14:creationId xmlns:p14="http://schemas.microsoft.com/office/powerpoint/2010/main" val="245575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26680D6-BDA3-4F09-B11C-B0F075129C49}" type="slidenum">
              <a:rPr lang="da-DK" smtClean="0"/>
              <a:pPr/>
              <a:t>2</a:t>
            </a:fld>
            <a:endParaRPr lang="da-DK"/>
          </a:p>
        </p:txBody>
      </p:sp>
    </p:spTree>
    <p:extLst>
      <p:ext uri="{BB962C8B-B14F-4D97-AF65-F5344CB8AC3E}">
        <p14:creationId xmlns:p14="http://schemas.microsoft.com/office/powerpoint/2010/main" val="749957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26680D6-BDA3-4F09-B11C-B0F075129C49}" type="slidenum">
              <a:rPr lang="da-DK" smtClean="0"/>
              <a:pPr/>
              <a:t>20</a:t>
            </a:fld>
            <a:endParaRPr lang="da-DK"/>
          </a:p>
        </p:txBody>
      </p:sp>
    </p:spTree>
    <p:extLst>
      <p:ext uri="{BB962C8B-B14F-4D97-AF65-F5344CB8AC3E}">
        <p14:creationId xmlns:p14="http://schemas.microsoft.com/office/powerpoint/2010/main" val="2963637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Hyppigt</a:t>
            </a:r>
            <a:r>
              <a:rPr lang="da-DK" baseline="0" dirty="0"/>
              <a:t> sår på ben da han kløver træ, mærker ikke grundet </a:t>
            </a:r>
            <a:r>
              <a:rPr lang="da-DK" baseline="0" dirty="0" err="1"/>
              <a:t>neuropatien</a:t>
            </a:r>
            <a:r>
              <a:rPr lang="da-DK" baseline="0" dirty="0"/>
              <a:t> at han får sår.</a:t>
            </a:r>
            <a:endParaRPr lang="da-DK" dirty="0"/>
          </a:p>
          <a:p>
            <a:endParaRPr lang="da-DK" dirty="0"/>
          </a:p>
          <a:p>
            <a:r>
              <a:rPr lang="da-DK" dirty="0"/>
              <a:t>8/9-2014</a:t>
            </a:r>
          </a:p>
          <a:p>
            <a:endParaRPr lang="da-DK" dirty="0"/>
          </a:p>
          <a:p>
            <a:r>
              <a:rPr lang="da-DK" dirty="0"/>
              <a:t>24/11-2014</a:t>
            </a:r>
          </a:p>
          <a:p>
            <a:endParaRPr lang="da-DK" dirty="0"/>
          </a:p>
          <a:p>
            <a:r>
              <a:rPr lang="da-DK" dirty="0"/>
              <a:t>28/1-2015</a:t>
            </a:r>
          </a:p>
          <a:p>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sz="1200" u="sng" dirty="0"/>
              <a:t>har  resulteret i 7 akutte indlæggelser grundet rosen</a:t>
            </a:r>
            <a:r>
              <a:rPr lang="da-DK" sz="1200" u="none" dirty="0"/>
              <a:t>.: Høj feber,</a:t>
            </a:r>
            <a:r>
              <a:rPr lang="da-DK" sz="1200" u="none" baseline="0" dirty="0"/>
              <a:t> sort tale, ej stå på benene, kommer over natten.</a:t>
            </a:r>
            <a:endParaRPr lang="da-DK" sz="1200" u="none" dirty="0"/>
          </a:p>
          <a:p>
            <a:endParaRPr lang="da-DK" u="none" dirty="0"/>
          </a:p>
          <a:p>
            <a:endParaRPr lang="da-DK" dirty="0"/>
          </a:p>
          <a:p>
            <a:endParaRPr lang="da-DK" u="sng" dirty="0"/>
          </a:p>
          <a:p>
            <a:r>
              <a:rPr lang="da-DK" u="sng" dirty="0" err="1"/>
              <a:t>Medfinansering</a:t>
            </a:r>
            <a:r>
              <a:rPr lang="da-DK" u="sng" dirty="0"/>
              <a:t> </a:t>
            </a:r>
            <a:r>
              <a:rPr lang="da-DK" dirty="0"/>
              <a:t>ved</a:t>
            </a:r>
            <a:r>
              <a:rPr lang="da-DK" baseline="0" dirty="0"/>
              <a:t> indlæggelser </a:t>
            </a:r>
            <a:r>
              <a:rPr lang="da-DK" baseline="0" dirty="0" err="1"/>
              <a:t>ca</a:t>
            </a:r>
            <a:r>
              <a:rPr lang="da-DK" baseline="0" dirty="0"/>
              <a:t> 2000 </a:t>
            </a:r>
            <a:r>
              <a:rPr lang="da-DK" baseline="0" dirty="0" err="1"/>
              <a:t>kr</a:t>
            </a:r>
            <a:r>
              <a:rPr lang="da-DK" baseline="0" dirty="0"/>
              <a:t> pr gang=14ooo </a:t>
            </a:r>
            <a:r>
              <a:rPr lang="da-DK" baseline="0" dirty="0" err="1"/>
              <a:t>kr</a:t>
            </a:r>
            <a:endParaRPr lang="da-DK" baseline="0" dirty="0"/>
          </a:p>
          <a:p>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err="1">
                <a:solidFill>
                  <a:schemeClr val="tx1"/>
                </a:solidFill>
                <a:effectLst/>
                <a:latin typeface="+mn-lt"/>
                <a:ea typeface="+mn-ea"/>
                <a:cs typeface="+mn-cs"/>
              </a:rPr>
              <a:t>Sep</a:t>
            </a:r>
            <a:r>
              <a:rPr lang="da-DK" sz="1200" kern="1200" dirty="0">
                <a:solidFill>
                  <a:schemeClr val="tx1"/>
                </a:solidFill>
                <a:effectLst/>
                <a:latin typeface="+mn-lt"/>
                <a:ea typeface="+mn-ea"/>
                <a:cs typeface="+mn-cs"/>
              </a:rPr>
              <a:t> 2015. indlagt med infektion i tåen, lod sig udskrive grundet weekend ophold, har selv skiftet bandage som er faldet af, så ved skift </a:t>
            </a:r>
            <a:r>
              <a:rPr lang="da-DK" sz="1200" kern="1200" dirty="0" err="1">
                <a:solidFill>
                  <a:schemeClr val="tx1"/>
                </a:solidFill>
                <a:effectLst/>
                <a:latin typeface="+mn-lt"/>
                <a:ea typeface="+mn-ea"/>
                <a:cs typeface="+mn-cs"/>
              </a:rPr>
              <a:t>dd</a:t>
            </a:r>
            <a:r>
              <a:rPr lang="da-DK" sz="1200" kern="1200" dirty="0">
                <a:solidFill>
                  <a:schemeClr val="tx1"/>
                </a:solidFill>
                <a:effectLst/>
                <a:latin typeface="+mn-lt"/>
                <a:ea typeface="+mn-ea"/>
                <a:cs typeface="+mn-cs"/>
              </a:rPr>
              <a:t> er der kun film omkring såret, så huden er helt massereret</a:t>
            </a:r>
          </a:p>
          <a:p>
            <a:endParaRPr lang="da-DK" dirty="0"/>
          </a:p>
          <a:p>
            <a:r>
              <a:rPr lang="da-DK" dirty="0"/>
              <a:t>INDLAGT</a:t>
            </a:r>
            <a:r>
              <a:rPr lang="da-DK" baseline="0" dirty="0"/>
              <a:t> GRUNDET ROSEN: SEP 14, SEP 15,  DEC15, FEB16,  MAJ16, JULI16,  JUNI2017</a:t>
            </a:r>
            <a:endParaRPr lang="da-DK" dirty="0"/>
          </a:p>
          <a:p>
            <a:endParaRPr lang="da-DK" dirty="0"/>
          </a:p>
          <a:p>
            <a:endParaRPr lang="da-DK" dirty="0"/>
          </a:p>
          <a:p>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21</a:t>
            </a:fld>
            <a:endParaRPr lang="da-DK"/>
          </a:p>
        </p:txBody>
      </p:sp>
    </p:spTree>
    <p:extLst>
      <p:ext uri="{BB962C8B-B14F-4D97-AF65-F5344CB8AC3E}">
        <p14:creationId xmlns:p14="http://schemas.microsoft.com/office/powerpoint/2010/main" val="859692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Kommunens udgifter</a:t>
            </a:r>
            <a:r>
              <a:rPr lang="da-DK" baseline="0" dirty="0"/>
              <a:t> til sårbehandling af tåen</a:t>
            </a:r>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22</a:t>
            </a:fld>
            <a:endParaRPr lang="da-DK"/>
          </a:p>
        </p:txBody>
      </p:sp>
    </p:spTree>
    <p:extLst>
      <p:ext uri="{BB962C8B-B14F-4D97-AF65-F5344CB8AC3E}">
        <p14:creationId xmlns:p14="http://schemas.microsoft.com/office/powerpoint/2010/main" val="363494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Beregninger lavet kun på bandager til tåen:</a:t>
            </a:r>
          </a:p>
        </p:txBody>
      </p:sp>
      <p:sp>
        <p:nvSpPr>
          <p:cNvPr id="4" name="Pladsholder til diasnummer 3"/>
          <p:cNvSpPr>
            <a:spLocks noGrp="1"/>
          </p:cNvSpPr>
          <p:nvPr>
            <p:ph type="sldNum" sz="quarter" idx="10"/>
          </p:nvPr>
        </p:nvSpPr>
        <p:spPr/>
        <p:txBody>
          <a:bodyPr/>
          <a:lstStyle/>
          <a:p>
            <a:fld id="{726680D6-BDA3-4F09-B11C-B0F075129C49}" type="slidenum">
              <a:rPr lang="da-DK" smtClean="0"/>
              <a:pPr/>
              <a:t>23</a:t>
            </a:fld>
            <a:endParaRPr lang="da-DK"/>
          </a:p>
        </p:txBody>
      </p:sp>
    </p:spTree>
    <p:extLst>
      <p:ext uri="{BB962C8B-B14F-4D97-AF65-F5344CB8AC3E}">
        <p14:creationId xmlns:p14="http://schemas.microsoft.com/office/powerpoint/2010/main" val="2493683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26680D6-BDA3-4F09-B11C-B0F075129C49}" type="slidenum">
              <a:rPr lang="da-DK" smtClean="0"/>
              <a:pPr/>
              <a:t>24</a:t>
            </a:fld>
            <a:endParaRPr lang="da-DK"/>
          </a:p>
        </p:txBody>
      </p:sp>
    </p:spTree>
    <p:extLst>
      <p:ext uri="{BB962C8B-B14F-4D97-AF65-F5344CB8AC3E}">
        <p14:creationId xmlns:p14="http://schemas.microsoft.com/office/powerpoint/2010/main" val="1250612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der kunne ikke trække leveret tid kun visiteret tid</a:t>
            </a:r>
          </a:p>
          <a:p>
            <a:endParaRPr lang="da-DK" dirty="0"/>
          </a:p>
          <a:p>
            <a:r>
              <a:rPr lang="da-DK" dirty="0"/>
              <a:t>I perioden 2008-2009. Daglige skift i klinikken=630. sårbehandlinger </a:t>
            </a:r>
          </a:p>
          <a:p>
            <a:endParaRPr lang="da-DK" dirty="0"/>
          </a:p>
          <a:p>
            <a:r>
              <a:rPr lang="da-DK" dirty="0"/>
              <a:t>à 15 min varighed =157 timer på sårbehandling til  borger.</a:t>
            </a:r>
          </a:p>
          <a:p>
            <a:endParaRPr lang="da-DK" baseline="0" dirty="0"/>
          </a:p>
          <a:p>
            <a:pPr marL="0" indent="0">
              <a:buNone/>
            </a:pPr>
            <a:r>
              <a:rPr lang="da-DK" dirty="0"/>
              <a:t>Timepris à 400 kr.</a:t>
            </a:r>
          </a:p>
          <a:p>
            <a:pPr marL="0" indent="0">
              <a:buNone/>
            </a:pPr>
            <a:endParaRPr lang="da-DK" dirty="0"/>
          </a:p>
          <a:p>
            <a:pPr marL="0" indent="0">
              <a:buNone/>
            </a:pPr>
            <a:r>
              <a:rPr lang="da-DK" dirty="0"/>
              <a:t>BANDAGER ER IKKE MEDREGNET.</a:t>
            </a:r>
          </a:p>
          <a:p>
            <a:pPr marL="0" indent="0">
              <a:buNone/>
            </a:pPr>
            <a:endParaRPr lang="da-DK" dirty="0"/>
          </a:p>
          <a:p>
            <a:pPr marL="0" indent="0">
              <a:buNone/>
            </a:pPr>
            <a:r>
              <a:rPr lang="da-DK" dirty="0"/>
              <a:t>Udgifter: 63.000 Kr.</a:t>
            </a:r>
          </a:p>
          <a:p>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25</a:t>
            </a:fld>
            <a:endParaRPr lang="da-DK"/>
          </a:p>
        </p:txBody>
      </p:sp>
    </p:spTree>
    <p:extLst>
      <p:ext uri="{BB962C8B-B14F-4D97-AF65-F5344CB8AC3E}">
        <p14:creationId xmlns:p14="http://schemas.microsoft.com/office/powerpoint/2010/main" val="4263781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Opgaven</a:t>
            </a:r>
            <a:r>
              <a:rPr lang="da-DK" baseline="0" dirty="0"/>
              <a:t> skulle tage udgangspunkt i en patient case. En borger med et diabetisk </a:t>
            </a:r>
            <a:r>
              <a:rPr lang="da-DK" baseline="0" dirty="0" err="1"/>
              <a:t>fodsår</a:t>
            </a:r>
            <a:r>
              <a:rPr lang="da-DK" baseline="0" dirty="0"/>
              <a:t>.</a:t>
            </a:r>
          </a:p>
          <a:p>
            <a:endParaRPr lang="da-DK" baseline="0" dirty="0"/>
          </a:p>
          <a:p>
            <a:r>
              <a:rPr lang="da-DK" baseline="0" dirty="0"/>
              <a:t>Glad for at måtte komme.</a:t>
            </a:r>
          </a:p>
          <a:p>
            <a:r>
              <a:rPr lang="da-DK" baseline="0" dirty="0"/>
              <a:t>Ingen umulige sår i </a:t>
            </a:r>
            <a:r>
              <a:rPr lang="da-DK" baseline="0" dirty="0" err="1"/>
              <a:t>jylland</a:t>
            </a:r>
            <a:r>
              <a:rPr lang="da-DK" baseline="0" dirty="0"/>
              <a:t>?</a:t>
            </a:r>
          </a:p>
          <a:p>
            <a:endParaRPr lang="da-DK" baseline="0" dirty="0"/>
          </a:p>
          <a:p>
            <a:r>
              <a:rPr lang="da-DK" baseline="0" dirty="0"/>
              <a:t>Hjælp til af få løst mit umulige sår  af jyske såreksperter?</a:t>
            </a:r>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3</a:t>
            </a:fld>
            <a:endParaRPr lang="da-DK"/>
          </a:p>
        </p:txBody>
      </p:sp>
    </p:spTree>
    <p:extLst>
      <p:ext uri="{BB962C8B-B14F-4D97-AF65-F5344CB8AC3E}">
        <p14:creationId xmlns:p14="http://schemas.microsoft.com/office/powerpoint/2010/main" val="247166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65 årig mand gik på efterløn som 60 årig. Far til 4. </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Tidligere arbejdet som elektriker. </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Har adskillige ejendomme hvor han fungere som vicevært. </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Arbejder som frivillig i hjemmeværnet. </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Har diabetes type 2 </a:t>
            </a:r>
            <a:r>
              <a:rPr lang="da-DK" sz="1200" b="1" kern="1200" dirty="0" err="1">
                <a:solidFill>
                  <a:schemeClr val="tx1"/>
                </a:solidFill>
                <a:effectLst/>
                <a:latin typeface="+mn-lt"/>
                <a:ea typeface="+mn-ea"/>
                <a:cs typeface="+mn-cs"/>
              </a:rPr>
              <a:t>diagnostiseret</a:t>
            </a:r>
            <a:r>
              <a:rPr lang="da-DK" sz="1200" b="1" kern="1200" dirty="0">
                <a:solidFill>
                  <a:schemeClr val="tx1"/>
                </a:solidFill>
                <a:effectLst/>
                <a:latin typeface="+mn-lt"/>
                <a:ea typeface="+mn-ea"/>
                <a:cs typeface="+mn-cs"/>
              </a:rPr>
              <a:t> i 2002 hustru fortsat på arbejdsmarkedet er køkkenleder på plejecenter </a:t>
            </a:r>
          </a:p>
          <a:p>
            <a:endParaRPr lang="da-DK"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1" kern="1200" baseline="0" dirty="0" err="1">
                <a:solidFill>
                  <a:schemeClr val="tx1"/>
                </a:solidFill>
                <a:effectLst/>
                <a:latin typeface="+mn-lt"/>
                <a:ea typeface="+mn-ea"/>
                <a:cs typeface="+mn-cs"/>
              </a:rPr>
              <a:t>Tidl</a:t>
            </a:r>
            <a:r>
              <a:rPr lang="da-DK" sz="1200" b="1" kern="1200" baseline="0" dirty="0">
                <a:solidFill>
                  <a:schemeClr val="tx1"/>
                </a:solidFill>
                <a:effectLst/>
                <a:latin typeface="+mn-lt"/>
                <a:ea typeface="+mn-ea"/>
                <a:cs typeface="+mn-cs"/>
              </a:rPr>
              <a:t> ryger 40 dagligt gennem 15 år fik luft hunger, stoppede fra den ene dag til den anden</a:t>
            </a:r>
            <a:endParaRPr lang="da-DK" b="1" dirty="0"/>
          </a:p>
          <a:p>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4</a:t>
            </a:fld>
            <a:endParaRPr lang="da-DK"/>
          </a:p>
        </p:txBody>
      </p:sp>
    </p:spTree>
    <p:extLst>
      <p:ext uri="{BB962C8B-B14F-4D97-AF65-F5344CB8AC3E}">
        <p14:creationId xmlns:p14="http://schemas.microsoft.com/office/powerpoint/2010/main" val="199699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sep-2014</a:t>
            </a:r>
            <a:r>
              <a:rPr lang="da-DK" dirty="0"/>
              <a:t>: henvist til sundhedsklinikken x 3 ugentligt efter egen læge i 3 </a:t>
            </a:r>
            <a:r>
              <a:rPr lang="da-DK" dirty="0" err="1"/>
              <a:t>mdr</a:t>
            </a:r>
            <a:r>
              <a:rPr lang="da-DK" dirty="0"/>
              <a:t> har forsøgt at få såret </a:t>
            </a:r>
            <a:r>
              <a:rPr lang="da-DK" dirty="0" err="1"/>
              <a:t>plantart</a:t>
            </a:r>
            <a:r>
              <a:rPr lang="da-DK" dirty="0"/>
              <a:t> under højre 1. tå lægt. </a:t>
            </a:r>
          </a:p>
          <a:p>
            <a:endParaRPr lang="da-DK" dirty="0"/>
          </a:p>
          <a:p>
            <a:r>
              <a:rPr lang="da-DK" dirty="0"/>
              <a:t>Henvist til</a:t>
            </a:r>
            <a:r>
              <a:rPr lang="da-DK" baseline="0" dirty="0"/>
              <a:t> sår </a:t>
            </a:r>
            <a:r>
              <a:rPr lang="da-DK" baseline="0" dirty="0" err="1"/>
              <a:t>amb</a:t>
            </a:r>
            <a:r>
              <a:rPr lang="da-DK" baseline="0" dirty="0"/>
              <a:t> </a:t>
            </a:r>
            <a:r>
              <a:rPr lang="da-DK" baseline="0" dirty="0" err="1"/>
              <a:t>kolding</a:t>
            </a:r>
            <a:endParaRPr lang="da-DK" dirty="0"/>
          </a:p>
          <a:p>
            <a:r>
              <a:rPr lang="da-DK" dirty="0"/>
              <a:t>- søgt om nyt fodtøj</a:t>
            </a:r>
          </a:p>
          <a:p>
            <a:endParaRPr lang="da-DK" dirty="0"/>
          </a:p>
          <a:p>
            <a:r>
              <a:rPr lang="da-DK" dirty="0"/>
              <a:t>Beskrivelse: </a:t>
            </a:r>
            <a:r>
              <a:rPr lang="da-DK" dirty="0" err="1"/>
              <a:t>wagner</a:t>
            </a:r>
            <a:r>
              <a:rPr lang="da-DK" baseline="0" dirty="0"/>
              <a:t> grad 1,  </a:t>
            </a:r>
          </a:p>
          <a:p>
            <a:endParaRPr lang="da-DK" baseline="0" dirty="0"/>
          </a:p>
          <a:p>
            <a:r>
              <a:rPr lang="da-DK" baseline="0" dirty="0"/>
              <a:t>nedsat sensibilitet for monofilament.</a:t>
            </a:r>
          </a:p>
          <a:p>
            <a:endParaRPr lang="da-DK" baseline="0" dirty="0"/>
          </a:p>
          <a:p>
            <a:r>
              <a:rPr lang="da-DK" baseline="0" dirty="0"/>
              <a:t>Mål 2x 1 cm</a:t>
            </a:r>
          </a:p>
          <a:p>
            <a:endParaRPr lang="da-DK" baseline="0" dirty="0"/>
          </a:p>
          <a:p>
            <a:r>
              <a:rPr lang="da-DK" baseline="0" dirty="0"/>
              <a:t>+ kraftig fodpuls</a:t>
            </a:r>
            <a:endParaRPr lang="da-DK" dirty="0"/>
          </a:p>
          <a:p>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5</a:t>
            </a:fld>
            <a:endParaRPr lang="da-DK"/>
          </a:p>
        </p:txBody>
      </p:sp>
    </p:spTree>
    <p:extLst>
      <p:ext uri="{BB962C8B-B14F-4D97-AF65-F5344CB8AC3E}">
        <p14:creationId xmlns:p14="http://schemas.microsoft.com/office/powerpoint/2010/main" val="2944969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1 besøg </a:t>
            </a:r>
            <a:r>
              <a:rPr lang="da-DK" u="sng" dirty="0" err="1"/>
              <a:t>sep</a:t>
            </a:r>
            <a:r>
              <a:rPr lang="da-DK" u="sng" dirty="0"/>
              <a:t> 2014</a:t>
            </a:r>
            <a:r>
              <a:rPr lang="da-DK" dirty="0"/>
              <a:t>: konklusion:</a:t>
            </a:r>
            <a:r>
              <a:rPr lang="da-DK" baseline="0" dirty="0"/>
              <a:t>   Terapisko udlev. Behandles med skum, anvende skiftevis  terapi sko og de nye FF sko når de kommer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Oprettes i telemedicin: plan</a:t>
            </a:r>
            <a:r>
              <a:rPr lang="da-DK" baseline="0" dirty="0"/>
              <a:t> </a:t>
            </a:r>
            <a:r>
              <a:rPr lang="da-DK" baseline="0" dirty="0" err="1"/>
              <a:t>mdr</a:t>
            </a:r>
            <a:r>
              <a:rPr lang="da-DK" baseline="0" dirty="0"/>
              <a:t> tele og fremmøde hver 3 gang.</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Ingen skriv om diabetes  behandlingen</a:t>
            </a:r>
            <a:endParaRPr lang="da-DK" dirty="0"/>
          </a:p>
          <a:p>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																																</a:t>
            </a:r>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6</a:t>
            </a:fld>
            <a:endParaRPr lang="da-DK"/>
          </a:p>
        </p:txBody>
      </p:sp>
    </p:spTree>
    <p:extLst>
      <p:ext uri="{BB962C8B-B14F-4D97-AF65-F5344CB8AC3E}">
        <p14:creationId xmlns:p14="http://schemas.microsoft.com/office/powerpoint/2010/main" val="551564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u="sng" dirty="0"/>
              <a:t>Okt.2014 </a:t>
            </a:r>
            <a:r>
              <a:rPr lang="da-DK" sz="1200" b="0" i="0" u="none" strike="noStrike" kern="1200" dirty="0">
                <a:solidFill>
                  <a:schemeClr val="tx1"/>
                </a:solidFill>
                <a:effectLst/>
                <a:latin typeface="+mn-lt"/>
                <a:ea typeface="+mn-ea"/>
                <a:cs typeface="+mn-cs"/>
              </a:rPr>
              <a:t>i fredags udeblev han så hustru havde skiftet forbinding ( med </a:t>
            </a:r>
            <a:r>
              <a:rPr lang="da-DK" sz="1200" b="0" i="0" u="none" strike="noStrike" kern="1200" dirty="0" err="1">
                <a:solidFill>
                  <a:schemeClr val="tx1"/>
                </a:solidFill>
                <a:effectLst/>
                <a:latin typeface="+mn-lt"/>
                <a:ea typeface="+mn-ea"/>
                <a:cs typeface="+mn-cs"/>
              </a:rPr>
              <a:t>mepilex</a:t>
            </a:r>
            <a:r>
              <a:rPr lang="da-DK" sz="1200" b="0" i="0" u="none" strike="noStrike" kern="1200" dirty="0">
                <a:solidFill>
                  <a:schemeClr val="tx1"/>
                </a:solidFill>
                <a:effectLst/>
                <a:latin typeface="+mn-lt"/>
                <a:ea typeface="+mn-ea"/>
                <a:cs typeface="+mn-cs"/>
              </a:rPr>
              <a:t> border) </a:t>
            </a:r>
          </a:p>
          <a:p>
            <a:r>
              <a:rPr lang="da-DK" sz="1200" b="0" i="0" u="none" strike="noStrike" kern="1200" dirty="0">
                <a:solidFill>
                  <a:schemeClr val="tx1"/>
                </a:solidFill>
                <a:effectLst/>
                <a:latin typeface="+mn-lt"/>
                <a:ea typeface="+mn-ea"/>
                <a:cs typeface="+mn-cs"/>
              </a:rPr>
              <a:t>-har fået nye indlæg og sko som han bruger </a:t>
            </a:r>
            <a:r>
              <a:rPr lang="da-DK" sz="1200" b="0" i="0" u="none" strike="noStrike" kern="1200" dirty="0" err="1">
                <a:solidFill>
                  <a:schemeClr val="tx1"/>
                </a:solidFill>
                <a:effectLst/>
                <a:latin typeface="+mn-lt"/>
                <a:ea typeface="+mn-ea"/>
                <a:cs typeface="+mn-cs"/>
              </a:rPr>
              <a:t>ca</a:t>
            </a:r>
            <a:r>
              <a:rPr lang="da-DK" sz="1200" b="0" i="0" u="none" strike="noStrike" kern="1200" dirty="0">
                <a:solidFill>
                  <a:schemeClr val="tx1"/>
                </a:solidFill>
                <a:effectLst/>
                <a:latin typeface="+mn-lt"/>
                <a:ea typeface="+mn-ea"/>
                <a:cs typeface="+mn-cs"/>
              </a:rPr>
              <a:t> 8 timer dagligt(udenfor) resten af døgnet går han i hjemmesko </a:t>
            </a:r>
          </a:p>
          <a:p>
            <a:endParaRPr lang="da-DK" sz="1200" b="0" i="0" u="none" strike="noStrike" kern="1200" dirty="0">
              <a:solidFill>
                <a:schemeClr val="tx1"/>
              </a:solidFill>
              <a:effectLst/>
              <a:latin typeface="+mn-lt"/>
              <a:ea typeface="+mn-ea"/>
              <a:cs typeface="+mn-cs"/>
            </a:endParaRPr>
          </a:p>
          <a:p>
            <a:r>
              <a:rPr lang="da-DK" sz="1200" b="0" i="0" u="none" strike="noStrike" kern="1200" dirty="0">
                <a:solidFill>
                  <a:schemeClr val="tx1"/>
                </a:solidFill>
                <a:effectLst/>
                <a:latin typeface="+mn-lt"/>
                <a:ea typeface="+mn-ea"/>
                <a:cs typeface="+mn-cs"/>
              </a:rPr>
              <a:t>Konklusion</a:t>
            </a:r>
            <a:r>
              <a:rPr lang="da-DK" sz="1200" b="0" i="0" u="none" strike="noStrike" kern="1200" baseline="0" dirty="0">
                <a:solidFill>
                  <a:schemeClr val="tx1"/>
                </a:solidFill>
                <a:effectLst/>
                <a:latin typeface="+mn-lt"/>
                <a:ea typeface="+mn-ea"/>
                <a:cs typeface="+mn-cs"/>
              </a:rPr>
              <a:t> fra sår </a:t>
            </a:r>
            <a:r>
              <a:rPr lang="da-DK" sz="1200" b="0" i="0" u="none" strike="noStrike" kern="1200" baseline="0" dirty="0" err="1">
                <a:solidFill>
                  <a:schemeClr val="tx1"/>
                </a:solidFill>
                <a:effectLst/>
                <a:latin typeface="+mn-lt"/>
                <a:ea typeface="+mn-ea"/>
                <a:cs typeface="+mn-cs"/>
              </a:rPr>
              <a:t>amb</a:t>
            </a:r>
            <a:r>
              <a:rPr lang="da-DK" sz="1200" b="0" i="0" u="none" strike="noStrike" kern="1200" baseline="0" dirty="0">
                <a:solidFill>
                  <a:schemeClr val="tx1"/>
                </a:solidFill>
                <a:effectLst/>
                <a:latin typeface="+mn-lt"/>
                <a:ea typeface="+mn-ea"/>
                <a:cs typeface="+mn-cs"/>
              </a:rPr>
              <a:t>: såret uforandret -  borger kan afhente terapi sko til  brug indenfor, 14 dage senere skoene er fortsat ikke afhentet.</a:t>
            </a:r>
          </a:p>
          <a:p>
            <a:endParaRPr lang="da-DK" sz="1200" b="0" i="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Ny telesår i NOV.</a:t>
            </a:r>
            <a:r>
              <a:rPr lang="da-DK" u="sng" baseline="0" dirty="0"/>
              <a:t> </a:t>
            </a:r>
            <a:r>
              <a:rPr lang="da-DK" u="sng" dirty="0"/>
              <a:t>2014 </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dirty="0">
                <a:solidFill>
                  <a:schemeClr val="tx1"/>
                </a:solidFill>
                <a:effectLst/>
                <a:latin typeface="+mn-lt"/>
                <a:ea typeface="+mn-ea"/>
                <a:cs typeface="+mn-cs"/>
              </a:rPr>
              <a:t>Konklusion</a:t>
            </a:r>
            <a:r>
              <a:rPr lang="da-DK" sz="1200" b="0" i="0" u="none" strike="noStrike" kern="1200" baseline="0" dirty="0">
                <a:solidFill>
                  <a:schemeClr val="tx1"/>
                </a:solidFill>
                <a:effectLst/>
                <a:latin typeface="+mn-lt"/>
                <a:ea typeface="+mn-ea"/>
                <a:cs typeface="+mn-cs"/>
              </a:rPr>
              <a:t> fra sår </a:t>
            </a:r>
            <a:r>
              <a:rPr lang="da-DK" sz="1200" b="0" i="0" u="none" strike="noStrike" kern="1200" baseline="0" dirty="0" err="1">
                <a:solidFill>
                  <a:schemeClr val="tx1"/>
                </a:solidFill>
                <a:effectLst/>
                <a:latin typeface="+mn-lt"/>
                <a:ea typeface="+mn-ea"/>
                <a:cs typeface="+mn-cs"/>
              </a:rPr>
              <a:t>amb</a:t>
            </a:r>
            <a:r>
              <a:rPr lang="da-DK" sz="1200" b="0" i="0" u="none" strike="noStrike" kern="1200" baseline="0" dirty="0">
                <a:solidFill>
                  <a:schemeClr val="tx1"/>
                </a:solidFill>
                <a:effectLst/>
                <a:latin typeface="+mn-lt"/>
                <a:ea typeface="+mn-ea"/>
                <a:cs typeface="+mn-cs"/>
              </a:rPr>
              <a:t> : </a:t>
            </a:r>
            <a:r>
              <a:rPr lang="da-DK" sz="1200" b="0" i="0" u="none" strike="noStrike" kern="1200" dirty="0">
                <a:solidFill>
                  <a:schemeClr val="tx1"/>
                </a:solidFill>
                <a:effectLst/>
                <a:latin typeface="+mn-lt"/>
                <a:ea typeface="+mn-ea"/>
                <a:cs typeface="+mn-cs"/>
              </a:rPr>
              <a:t>Fornyet tele medicinsk sårkontrol viser fuldstændig uforandrede forhold, dette forårsaget af, </a:t>
            </a:r>
            <a:br>
              <a:rPr lang="da-DK" dirty="0"/>
            </a:br>
            <a:r>
              <a:rPr lang="da-DK" sz="1200" b="0" i="0" u="none" strike="noStrike" kern="1200" dirty="0">
                <a:solidFill>
                  <a:schemeClr val="tx1"/>
                </a:solidFill>
                <a:effectLst/>
                <a:latin typeface="+mn-lt"/>
                <a:ea typeface="+mn-ea"/>
                <a:cs typeface="+mn-cs"/>
              </a:rPr>
              <a:t>at pt. ikke vil bruge de udleverede behandler sko, da patienten føler at de for klodsede</a:t>
            </a:r>
            <a:br>
              <a:rPr lang="da-DK" dirty="0"/>
            </a:br>
            <a:r>
              <a:rPr lang="da-DK" sz="1200" b="0" i="0" u="none" strike="noStrike" kern="1200" dirty="0">
                <a:solidFill>
                  <a:schemeClr val="tx1"/>
                </a:solidFill>
                <a:effectLst/>
                <a:latin typeface="+mn-lt"/>
                <a:ea typeface="+mn-ea"/>
                <a:cs typeface="+mn-cs"/>
              </a:rPr>
              <a:t>i hjemmet, evt. fremskaffe yderligere et sæt indlæg, som kan anvendes i sko, pt. vil bruge i </a:t>
            </a:r>
            <a:br>
              <a:rPr lang="da-DK" dirty="0"/>
            </a:br>
            <a:r>
              <a:rPr lang="da-DK" sz="1200" b="0" i="0" u="none" strike="noStrike" kern="1200" dirty="0">
                <a:solidFill>
                  <a:schemeClr val="tx1"/>
                </a:solidFill>
                <a:effectLst/>
                <a:latin typeface="+mn-lt"/>
                <a:ea typeface="+mn-ea"/>
                <a:cs typeface="+mn-cs"/>
              </a:rPr>
              <a:t>hjemmet.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1" i="0" u="none" strike="noStrike" kern="1200" dirty="0">
                <a:solidFill>
                  <a:schemeClr val="tx1"/>
                </a:solidFill>
                <a:effectLst/>
                <a:latin typeface="+mn-lt"/>
                <a:ea typeface="+mn-ea"/>
                <a:cs typeface="+mn-cs"/>
              </a:rPr>
              <a:t>1 par sko og 1 par indlæg bevilliges</a:t>
            </a:r>
            <a:r>
              <a:rPr lang="da-DK" sz="1200" b="1" i="0" u="none" strike="noStrike" kern="1200" baseline="0" dirty="0">
                <a:solidFill>
                  <a:schemeClr val="tx1"/>
                </a:solidFill>
                <a:effectLst/>
                <a:latin typeface="+mn-lt"/>
                <a:ea typeface="+mn-ea"/>
                <a:cs typeface="+mn-cs"/>
              </a:rPr>
              <a:t> til </a:t>
            </a:r>
            <a:r>
              <a:rPr lang="da-DK" sz="1200" b="1" i="0" u="none" strike="noStrike" kern="1200" baseline="0" dirty="0" err="1">
                <a:solidFill>
                  <a:schemeClr val="tx1"/>
                </a:solidFill>
                <a:effectLst/>
                <a:latin typeface="+mn-lt"/>
                <a:ea typeface="+mn-ea"/>
                <a:cs typeface="+mn-cs"/>
              </a:rPr>
              <a:t>indebrug</a:t>
            </a:r>
            <a:r>
              <a:rPr lang="da-DK" sz="1200" b="0" i="0" u="none" strike="noStrike" kern="1200" baseline="0" dirty="0">
                <a:solidFill>
                  <a:schemeClr val="tx1"/>
                </a:solidFill>
                <a:effectLst/>
                <a:latin typeface="+mn-lt"/>
                <a:ea typeface="+mn-ea"/>
                <a:cs typeface="+mn-cs"/>
              </a:rPr>
              <a:t>.</a:t>
            </a:r>
            <a:endParaRPr lang="da-DK" dirty="0"/>
          </a:p>
          <a:p>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7</a:t>
            </a:fld>
            <a:endParaRPr lang="da-DK"/>
          </a:p>
        </p:txBody>
      </p:sp>
    </p:spTree>
    <p:extLst>
      <p:ext uri="{BB962C8B-B14F-4D97-AF65-F5344CB8AC3E}">
        <p14:creationId xmlns:p14="http://schemas.microsoft.com/office/powerpoint/2010/main" val="168652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Fremmøde jan 2015</a:t>
            </a:r>
          </a:p>
          <a:p>
            <a:r>
              <a:rPr lang="da-DK" dirty="0"/>
              <a:t>Foto 2/1 og 8/1 2015</a:t>
            </a:r>
          </a:p>
          <a:p>
            <a:r>
              <a:rPr lang="da-DK" sz="1200" b="0" i="0" u="none" strike="noStrike" kern="1200" dirty="0">
                <a:solidFill>
                  <a:schemeClr val="tx1"/>
                </a:solidFill>
                <a:effectLst/>
                <a:latin typeface="+mn-lt"/>
                <a:ea typeface="+mn-ea"/>
                <a:cs typeface="+mn-cs"/>
              </a:rPr>
              <a:t>Ambulant notat </a:t>
            </a:r>
            <a:br>
              <a:rPr lang="da-DK" dirty="0"/>
            </a:br>
            <a:r>
              <a:rPr lang="da-DK" sz="1200" b="0" i="0" u="none" strike="noStrike" kern="1200" dirty="0">
                <a:solidFill>
                  <a:schemeClr val="tx1"/>
                </a:solidFill>
                <a:effectLst/>
                <a:latin typeface="+mn-lt"/>
                <a:ea typeface="+mn-ea"/>
                <a:cs typeface="+mn-cs"/>
              </a:rPr>
              <a:t>Kommer til kontrol af sår under 1. højre tå. Der er tale om en helt overfladisk læsion, der </a:t>
            </a:r>
            <a:br>
              <a:rPr lang="da-DK" dirty="0"/>
            </a:br>
            <a:r>
              <a:rPr lang="da-DK" sz="1200" b="0" i="0" u="none" strike="noStrike" kern="1200" dirty="0">
                <a:solidFill>
                  <a:schemeClr val="tx1"/>
                </a:solidFill>
                <a:effectLst/>
                <a:latin typeface="+mn-lt"/>
                <a:ea typeface="+mn-ea"/>
                <a:cs typeface="+mn-cs"/>
              </a:rPr>
              <a:t>stort set kun inddrager </a:t>
            </a:r>
            <a:r>
              <a:rPr lang="da-DK" sz="1200" b="0" i="0" u="none" strike="noStrike" kern="1200" dirty="0" err="1">
                <a:solidFill>
                  <a:schemeClr val="tx1"/>
                </a:solidFill>
                <a:effectLst/>
                <a:latin typeface="+mn-lt"/>
                <a:ea typeface="+mn-ea"/>
                <a:cs typeface="+mn-cs"/>
              </a:rPr>
              <a:t>dermis</a:t>
            </a:r>
            <a:r>
              <a:rPr lang="da-DK" sz="1200" b="0" i="0" u="none" strike="noStrike" kern="1200" dirty="0">
                <a:solidFill>
                  <a:schemeClr val="tx1"/>
                </a:solidFill>
                <a:effectLst/>
                <a:latin typeface="+mn-lt"/>
                <a:ea typeface="+mn-ea"/>
                <a:cs typeface="+mn-cs"/>
              </a:rPr>
              <a:t>, lokaliseret over </a:t>
            </a:r>
            <a:r>
              <a:rPr lang="da-DK" sz="1200" b="0" i="0" u="none" strike="noStrike" kern="1200" dirty="0" err="1">
                <a:solidFill>
                  <a:schemeClr val="tx1"/>
                </a:solidFill>
                <a:effectLst/>
                <a:latin typeface="+mn-lt"/>
                <a:ea typeface="+mn-ea"/>
                <a:cs typeface="+mn-cs"/>
              </a:rPr>
              <a:t>proksimale</a:t>
            </a:r>
            <a:r>
              <a:rPr lang="da-DK" sz="1200" b="0" i="0" u="none" strike="noStrike" kern="1200" dirty="0">
                <a:solidFill>
                  <a:schemeClr val="tx1"/>
                </a:solidFill>
                <a:effectLst/>
                <a:latin typeface="+mn-lt"/>
                <a:ea typeface="+mn-ea"/>
                <a:cs typeface="+mn-cs"/>
              </a:rPr>
              <a:t> falanks </a:t>
            </a:r>
            <a:r>
              <a:rPr lang="da-DK" sz="1200" b="0" i="0" u="none" strike="noStrike" kern="1200" dirty="0" err="1">
                <a:solidFill>
                  <a:schemeClr val="tx1"/>
                </a:solidFill>
                <a:effectLst/>
                <a:latin typeface="+mn-lt"/>
                <a:ea typeface="+mn-ea"/>
                <a:cs typeface="+mn-cs"/>
              </a:rPr>
              <a:t>plantart</a:t>
            </a:r>
            <a:r>
              <a:rPr lang="da-DK" sz="1200" b="0" i="0" u="none" strike="noStrike" kern="1200" dirty="0">
                <a:solidFill>
                  <a:schemeClr val="tx1"/>
                </a:solidFill>
                <a:effectLst/>
                <a:latin typeface="+mn-lt"/>
                <a:ea typeface="+mn-ea"/>
                <a:cs typeface="+mn-cs"/>
              </a:rPr>
              <a:t>, måler cirka 2 </a:t>
            </a:r>
            <a:br>
              <a:rPr lang="da-DK" dirty="0"/>
            </a:br>
            <a:r>
              <a:rPr lang="da-DK" sz="1200" b="0" i="0" u="none" strike="noStrike" kern="1200" dirty="0">
                <a:solidFill>
                  <a:schemeClr val="tx1"/>
                </a:solidFill>
                <a:effectLst/>
                <a:latin typeface="+mn-lt"/>
                <a:ea typeface="+mn-ea"/>
                <a:cs typeface="+mn-cs"/>
              </a:rPr>
              <a:t>mm i bredden og 1 cm i længden, der er fortsat en del hårdhudsdannelse i omgivelserne. Der </a:t>
            </a:r>
            <a:br>
              <a:rPr lang="da-DK" dirty="0"/>
            </a:br>
            <a:r>
              <a:rPr lang="da-DK" sz="1200" b="0" i="0" u="none" strike="noStrike" kern="1200" dirty="0">
                <a:solidFill>
                  <a:schemeClr val="tx1"/>
                </a:solidFill>
                <a:effectLst/>
                <a:latin typeface="+mn-lt"/>
                <a:ea typeface="+mn-ea"/>
                <a:cs typeface="+mn-cs"/>
              </a:rPr>
              <a:t>foretages revision svarende til hårdhudsdannelserne, behandles med skum.</a:t>
            </a:r>
            <a:br>
              <a:rPr lang="da-DK" dirty="0"/>
            </a:br>
            <a:r>
              <a:rPr lang="da-DK" sz="1200" b="0" i="0" u="none" strike="noStrike" kern="1200" dirty="0">
                <a:solidFill>
                  <a:schemeClr val="tx1"/>
                </a:solidFill>
                <a:effectLst/>
                <a:latin typeface="+mn-lt"/>
                <a:ea typeface="+mn-ea"/>
                <a:cs typeface="+mn-cs"/>
              </a:rPr>
              <a:t>Pt. har aftale med bandagist </a:t>
            </a:r>
            <a:r>
              <a:rPr lang="da-DK" sz="1200" b="0" i="0" u="none" strike="noStrike" kern="1200" dirty="0" err="1">
                <a:solidFill>
                  <a:schemeClr val="tx1"/>
                </a:solidFill>
                <a:effectLst/>
                <a:latin typeface="+mn-lt"/>
                <a:ea typeface="+mn-ea"/>
                <a:cs typeface="+mn-cs"/>
              </a:rPr>
              <a:t>mhp</a:t>
            </a:r>
            <a:r>
              <a:rPr lang="da-DK" sz="1200" b="0" i="0" u="none" strike="noStrike" kern="1200" dirty="0">
                <a:solidFill>
                  <a:schemeClr val="tx1"/>
                </a:solidFill>
                <a:effectLst/>
                <a:latin typeface="+mn-lt"/>
                <a:ea typeface="+mn-ea"/>
                <a:cs typeface="+mn-cs"/>
              </a:rPr>
              <a:t>. at få tildannet nyt fodtøj og revurdering af indlæg. Der </a:t>
            </a:r>
            <a:br>
              <a:rPr lang="da-DK" dirty="0"/>
            </a:br>
            <a:r>
              <a:rPr lang="da-DK" sz="1200" b="0" i="0" u="none" strike="noStrike" kern="1200" dirty="0">
                <a:solidFill>
                  <a:schemeClr val="tx1"/>
                </a:solidFill>
                <a:effectLst/>
                <a:latin typeface="+mn-lt"/>
                <a:ea typeface="+mn-ea"/>
                <a:cs typeface="+mn-cs"/>
              </a:rPr>
              <a:t>aftales tele medicinsk kontrol af såret om 1 måned. </a:t>
            </a:r>
          </a:p>
          <a:p>
            <a:endParaRPr lang="da-DK"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Jan. 2015 telesår</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dirty="0">
                <a:solidFill>
                  <a:schemeClr val="tx1"/>
                </a:solidFill>
                <a:effectLst/>
                <a:latin typeface="+mn-lt"/>
                <a:ea typeface="+mn-ea"/>
                <a:cs typeface="+mn-cs"/>
              </a:rPr>
              <a:t>Tele medicinsk sår konsultation. Pt. har I henhold til plejenotat fra </a:t>
            </a:r>
            <a:r>
              <a:rPr lang="da-DK" sz="1200" b="0" i="0" u="none" strike="noStrike" kern="1200" dirty="0" err="1">
                <a:solidFill>
                  <a:schemeClr val="tx1"/>
                </a:solidFill>
                <a:effectLst/>
                <a:latin typeface="+mn-lt"/>
                <a:ea typeface="+mn-ea"/>
                <a:cs typeface="+mn-cs"/>
              </a:rPr>
              <a:t>hjemmesgpl</a:t>
            </a:r>
            <a:r>
              <a:rPr lang="da-DK" sz="1200" b="0" i="0" u="none" strike="noStrike" kern="1200" dirty="0">
                <a:solidFill>
                  <a:schemeClr val="tx1"/>
                </a:solidFill>
                <a:effectLst/>
                <a:latin typeface="+mn-lt"/>
                <a:ea typeface="+mn-ea"/>
                <a:cs typeface="+mn-cs"/>
              </a:rPr>
              <a:t>. udviklet sår </a:t>
            </a:r>
            <a:br>
              <a:rPr lang="da-DK" dirty="0"/>
            </a:br>
            <a:r>
              <a:rPr lang="da-DK" sz="1200" b="0" i="0" u="none" strike="noStrike" kern="1200" dirty="0">
                <a:solidFill>
                  <a:schemeClr val="tx1"/>
                </a:solidFill>
                <a:effectLst/>
                <a:latin typeface="+mn-lt"/>
                <a:ea typeface="+mn-ea"/>
                <a:cs typeface="+mn-cs"/>
              </a:rPr>
              <a:t>ved siden af det tidligere sår, der er tvivl om pt. også anvender hensigtsmæssigt fodtøj, idet </a:t>
            </a:r>
            <a:br>
              <a:rPr lang="da-DK" dirty="0"/>
            </a:br>
            <a:r>
              <a:rPr lang="da-DK" sz="1200" b="0" i="0" u="none" strike="noStrike" kern="1200" dirty="0">
                <a:solidFill>
                  <a:schemeClr val="tx1"/>
                </a:solidFill>
                <a:effectLst/>
                <a:latin typeface="+mn-lt"/>
                <a:ea typeface="+mn-ea"/>
                <a:cs typeface="+mn-cs"/>
              </a:rPr>
              <a:t>foden ikke virker tilstrækkelig aflastet</a:t>
            </a:r>
            <a:r>
              <a:rPr lang="da-DK" sz="1200" b="0" i="0" u="none" strike="noStrike" kern="1200" baseline="0" dirty="0">
                <a:solidFill>
                  <a:schemeClr val="tx1"/>
                </a:solidFill>
                <a:effectLst/>
                <a:latin typeface="+mn-lt"/>
                <a:ea typeface="+mn-ea"/>
                <a:cs typeface="+mn-cs"/>
              </a:rPr>
              <a:t> anbefaler at borger bruger terapi</a:t>
            </a:r>
            <a:r>
              <a:rPr lang="da-DK" sz="1200" b="0" i="0" u="none" strike="noStrike" kern="1200" dirty="0">
                <a:solidFill>
                  <a:schemeClr val="tx1"/>
                </a:solidFill>
                <a:effectLst/>
                <a:latin typeface="+mn-lt"/>
                <a:ea typeface="+mn-ea"/>
                <a:cs typeface="+mn-cs"/>
              </a:rPr>
              <a:t> sko, AMB TID INDEN</a:t>
            </a:r>
            <a:r>
              <a:rPr lang="da-DK" sz="1200" b="0" i="0" u="none" strike="noStrike" kern="1200" baseline="0" dirty="0">
                <a:solidFill>
                  <a:schemeClr val="tx1"/>
                </a:solidFill>
                <a:effectLst/>
                <a:latin typeface="+mn-lt"/>
                <a:ea typeface="+mn-ea"/>
                <a:cs typeface="+mn-cs"/>
              </a:rPr>
              <a:t> FOR 14 DAGE</a:t>
            </a:r>
            <a:endParaRPr lang="da-DK" u="sng" dirty="0"/>
          </a:p>
          <a:p>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8</a:t>
            </a:fld>
            <a:endParaRPr lang="da-DK"/>
          </a:p>
        </p:txBody>
      </p:sp>
    </p:spTree>
    <p:extLst>
      <p:ext uri="{BB962C8B-B14F-4D97-AF65-F5344CB8AC3E}">
        <p14:creationId xmlns:p14="http://schemas.microsoft.com/office/powerpoint/2010/main" val="218091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Feb. 2015  fremmøde- borger aflyser : </a:t>
            </a:r>
            <a:r>
              <a:rPr lang="da-DK" u="none" dirty="0"/>
              <a:t>grundet</a:t>
            </a:r>
            <a:r>
              <a:rPr lang="da-DK" u="none" baseline="0" dirty="0"/>
              <a:t> weekendophold.</a:t>
            </a:r>
          </a:p>
          <a:p>
            <a:pPr marL="0" marR="0" indent="0" algn="l" defTabSz="914400" rtl="0" eaLnBrk="1" fontAlgn="auto" latinLnBrk="0" hangingPunct="1">
              <a:lnSpc>
                <a:spcPct val="100000"/>
              </a:lnSpc>
              <a:spcBef>
                <a:spcPts val="0"/>
              </a:spcBef>
              <a:spcAft>
                <a:spcPts val="0"/>
              </a:spcAft>
              <a:buClrTx/>
              <a:buSzTx/>
              <a:buFontTx/>
              <a:buNone/>
              <a:tabLst/>
              <a:defRPr/>
            </a:pPr>
            <a:endParaRPr lang="da-DK"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Feb. 2015  fremmøde: </a:t>
            </a:r>
          </a:p>
          <a:p>
            <a:r>
              <a:rPr lang="da-DK" u="none" dirty="0"/>
              <a:t> konklusion:</a:t>
            </a:r>
            <a:r>
              <a:rPr lang="da-DK" u="none" baseline="0" dirty="0"/>
              <a:t> uforandrede forhold. Skal gå bandagist og få indløst </a:t>
            </a:r>
            <a:r>
              <a:rPr lang="da-DK" u="none" baseline="0" dirty="0" err="1"/>
              <a:t>bevilling.</a:t>
            </a:r>
            <a:r>
              <a:rPr lang="da-DK" b="1" u="none" baseline="0" dirty="0" err="1"/>
              <a:t>Bevilling</a:t>
            </a:r>
            <a:r>
              <a:rPr lang="da-DK" b="1" u="none" baseline="0" dirty="0"/>
              <a:t> godkendt i </a:t>
            </a:r>
            <a:r>
              <a:rPr lang="da-DK" b="1" u="none" baseline="0" dirty="0" err="1"/>
              <a:t>nov</a:t>
            </a:r>
            <a:r>
              <a:rPr lang="da-DK" b="1" u="none" baseline="0" dirty="0"/>
              <a:t> 2014 </a:t>
            </a:r>
            <a:r>
              <a:rPr lang="da-DK" sz="1200" kern="1200" dirty="0">
                <a:solidFill>
                  <a:schemeClr val="tx1"/>
                </a:solidFill>
                <a:effectLst/>
                <a:latin typeface="+mn-lt"/>
                <a:ea typeface="+mn-ea"/>
                <a:cs typeface="+mn-cs"/>
              </a:rPr>
              <a:t>fortsat ikke indløst, da borger ikke synes han har råd til egen </a:t>
            </a:r>
          </a:p>
          <a:p>
            <a:r>
              <a:rPr lang="da-DK" sz="1200" kern="1200" dirty="0">
                <a:solidFill>
                  <a:schemeClr val="tx1"/>
                </a:solidFill>
                <a:effectLst/>
                <a:latin typeface="+mn-lt"/>
                <a:ea typeface="+mn-ea"/>
                <a:cs typeface="+mn-cs"/>
              </a:rPr>
              <a:t>betalingen på 900kr. </a:t>
            </a:r>
            <a:r>
              <a:rPr lang="da-DK" sz="1200" b="1" kern="1200" baseline="0" dirty="0">
                <a:solidFill>
                  <a:schemeClr val="tx1"/>
                </a:solidFill>
                <a:effectLst/>
                <a:latin typeface="+mn-lt"/>
                <a:ea typeface="+mn-ea"/>
                <a:cs typeface="+mn-cs"/>
              </a:rPr>
              <a:t> Ny tid i marts til vurdering af fodtøj.</a:t>
            </a:r>
          </a:p>
          <a:p>
            <a:endParaRPr lang="da-DK" sz="1200" b="1" kern="1200" baseline="0" dirty="0">
              <a:solidFill>
                <a:schemeClr val="tx1"/>
              </a:solidFill>
              <a:effectLst/>
              <a:latin typeface="+mn-lt"/>
              <a:ea typeface="+mn-ea"/>
              <a:cs typeface="+mn-cs"/>
            </a:endParaRPr>
          </a:p>
          <a:p>
            <a:r>
              <a:rPr lang="da-DK" sz="1200" b="1" kern="1200" baseline="0" dirty="0">
                <a:solidFill>
                  <a:schemeClr val="tx1"/>
                </a:solidFill>
                <a:effectLst/>
                <a:latin typeface="+mn-lt"/>
                <a:ea typeface="+mn-ea"/>
                <a:cs typeface="+mn-cs"/>
              </a:rPr>
              <a:t>Borger får nye sko  i marts.</a:t>
            </a:r>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u="non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u="sng" dirty="0"/>
          </a:p>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Marts.2015 fremmøde-borger aflyser: </a:t>
            </a:r>
            <a:r>
              <a:rPr lang="da-DK" u="none" dirty="0"/>
              <a:t>skal selv</a:t>
            </a:r>
            <a:r>
              <a:rPr lang="da-DK" u="none" baseline="0" dirty="0"/>
              <a:t> bestille tid gøres først i </a:t>
            </a:r>
            <a:r>
              <a:rPr lang="da-DK" u="none" baseline="0" dirty="0" err="1"/>
              <a:t>sep</a:t>
            </a:r>
            <a:r>
              <a:rPr lang="da-DK" u="none" baseline="0" dirty="0"/>
              <a:t>  OPFORDRET TIL AT KONTAKTE SÅRAMB ER DOKUMENTRET  I APRIL, MAJ . AUGUST.</a:t>
            </a:r>
          </a:p>
          <a:p>
            <a:pPr marL="0" marR="0" indent="0" algn="l" defTabSz="914400" rtl="0" eaLnBrk="1" fontAlgn="auto" latinLnBrk="0" hangingPunct="1">
              <a:lnSpc>
                <a:spcPct val="100000"/>
              </a:lnSpc>
              <a:spcBef>
                <a:spcPts val="0"/>
              </a:spcBef>
              <a:spcAft>
                <a:spcPts val="0"/>
              </a:spcAft>
              <a:buClrTx/>
              <a:buSzTx/>
              <a:buFontTx/>
              <a:buNone/>
              <a:tabLst/>
              <a:defRPr/>
            </a:pPr>
            <a:endParaRPr lang="da-DK"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u="sng" dirty="0"/>
              <a:t>Sep. 2015 fremmøde: </a:t>
            </a:r>
          </a:p>
          <a:p>
            <a:pPr marL="0" marR="0" indent="0" algn="l" defTabSz="914400" rtl="0" eaLnBrk="1" fontAlgn="auto" latinLnBrk="0" hangingPunct="1">
              <a:lnSpc>
                <a:spcPct val="100000"/>
              </a:lnSpc>
              <a:spcBef>
                <a:spcPts val="0"/>
              </a:spcBef>
              <a:spcAft>
                <a:spcPts val="0"/>
              </a:spcAft>
              <a:buClrTx/>
              <a:buSzTx/>
              <a:buFontTx/>
              <a:buNone/>
              <a:tabLst/>
              <a:defRPr/>
            </a:pPr>
            <a:r>
              <a:rPr lang="da-DK" u="none" baseline="0" dirty="0"/>
              <a:t>Konklusion: såret er rent. Fortsat tendens til hårhudsdannelse. </a:t>
            </a:r>
            <a:r>
              <a:rPr lang="da-DK" u="none" baseline="0" dirty="0" err="1"/>
              <a:t>Cont</a:t>
            </a:r>
            <a:r>
              <a:rPr lang="da-DK" u="none" baseline="0" dirty="0"/>
              <a:t> behandling med skum.</a:t>
            </a:r>
          </a:p>
          <a:p>
            <a:pPr marL="0" marR="0" indent="0" algn="l" defTabSz="914400" rtl="0" eaLnBrk="1" fontAlgn="auto" latinLnBrk="0" hangingPunct="1">
              <a:lnSpc>
                <a:spcPct val="100000"/>
              </a:lnSpc>
              <a:spcBef>
                <a:spcPts val="0"/>
              </a:spcBef>
              <a:spcAft>
                <a:spcPts val="0"/>
              </a:spcAft>
              <a:buClrTx/>
              <a:buSzTx/>
              <a:buFontTx/>
              <a:buNone/>
              <a:tabLst/>
              <a:defRPr/>
            </a:pPr>
            <a:endParaRPr lang="da-DK" u="none"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u="none" dirty="0"/>
          </a:p>
          <a:p>
            <a:pPr marL="0" marR="0" indent="0" algn="l" defTabSz="914400" rtl="0" eaLnBrk="1" fontAlgn="auto" latinLnBrk="0" hangingPunct="1">
              <a:lnSpc>
                <a:spcPct val="100000"/>
              </a:lnSpc>
              <a:spcBef>
                <a:spcPts val="0"/>
              </a:spcBef>
              <a:spcAft>
                <a:spcPts val="0"/>
              </a:spcAft>
              <a:buClrTx/>
              <a:buSzTx/>
              <a:buFontTx/>
              <a:buNone/>
              <a:tabLst/>
              <a:defRPr/>
            </a:pPr>
            <a:r>
              <a:rPr lang="da-DK" u="sng" dirty="0" err="1"/>
              <a:t>Nov</a:t>
            </a:r>
            <a:r>
              <a:rPr lang="da-DK" u="sng" baseline="0" dirty="0"/>
              <a:t> </a:t>
            </a:r>
            <a:r>
              <a:rPr lang="da-DK" u="sng" dirty="0"/>
              <a:t>2015 fremmøde.:</a:t>
            </a:r>
            <a:r>
              <a:rPr lang="da-DK" u="sng" baseline="0" dirty="0"/>
              <a:t> NY </a:t>
            </a:r>
            <a:r>
              <a:rPr lang="da-DK" u="sng" dirty="0"/>
              <a:t> læge:</a:t>
            </a:r>
            <a:r>
              <a:rPr lang="da-DK" u="none" dirty="0"/>
              <a:t> sår 1x½ cm + hårdhudsdannelse. </a:t>
            </a:r>
          </a:p>
          <a:p>
            <a:pPr marL="0" marR="0" indent="0" algn="l" defTabSz="914400" rtl="0" eaLnBrk="1" fontAlgn="auto" latinLnBrk="0" hangingPunct="1">
              <a:lnSpc>
                <a:spcPct val="100000"/>
              </a:lnSpc>
              <a:spcBef>
                <a:spcPts val="0"/>
              </a:spcBef>
              <a:spcAft>
                <a:spcPts val="0"/>
              </a:spcAft>
              <a:buClrTx/>
              <a:buSzTx/>
              <a:buFontTx/>
              <a:buNone/>
              <a:tabLst/>
              <a:defRPr/>
            </a:pPr>
            <a:r>
              <a:rPr lang="da-DK" u="none" dirty="0"/>
              <a:t>Konklusion: </a:t>
            </a:r>
            <a:r>
              <a:rPr lang="da-DK" u="none" baseline="0" dirty="0"/>
              <a:t> såret behandles med skum, uændret anvendelse af </a:t>
            </a:r>
            <a:r>
              <a:rPr lang="da-DK" u="none" baseline="0" dirty="0" err="1"/>
              <a:t>special</a:t>
            </a:r>
            <a:r>
              <a:rPr lang="da-DK" u="none" baseline="0" dirty="0"/>
              <a:t> fodtøj, ingen indikation for yderligere kontroller.</a:t>
            </a:r>
            <a:endParaRPr lang="da-DK" u="sng" dirty="0"/>
          </a:p>
          <a:p>
            <a:pPr marL="0" marR="0" indent="0" algn="l" defTabSz="914400" rtl="0" eaLnBrk="1" fontAlgn="auto" latinLnBrk="0" hangingPunct="1">
              <a:lnSpc>
                <a:spcPct val="100000"/>
              </a:lnSpc>
              <a:spcBef>
                <a:spcPts val="0"/>
              </a:spcBef>
              <a:spcAft>
                <a:spcPts val="0"/>
              </a:spcAft>
              <a:buClrTx/>
              <a:buSzTx/>
              <a:buFontTx/>
              <a:buNone/>
              <a:tabLst/>
              <a:defRPr/>
            </a:pPr>
            <a:r>
              <a:rPr lang="da-DK" u="none" dirty="0"/>
              <a:t>	konklusion:</a:t>
            </a:r>
            <a:r>
              <a:rPr lang="da-DK" u="none" baseline="0" dirty="0"/>
              <a:t> såret rent  fortsat tendens til hårdhudsdannelse, </a:t>
            </a:r>
            <a:r>
              <a:rPr lang="da-DK" u="none" baseline="0" dirty="0" err="1"/>
              <a:t>cont</a:t>
            </a:r>
            <a:r>
              <a:rPr lang="da-DK" u="none" baseline="0" dirty="0"/>
              <a:t> uforandret</a:t>
            </a:r>
          </a:p>
          <a:p>
            <a:pPr marL="0" marR="0" indent="0" algn="l" defTabSz="914400" rtl="0" eaLnBrk="1" fontAlgn="auto" latinLnBrk="0" hangingPunct="1">
              <a:lnSpc>
                <a:spcPct val="100000"/>
              </a:lnSpc>
              <a:spcBef>
                <a:spcPts val="0"/>
              </a:spcBef>
              <a:spcAft>
                <a:spcPts val="0"/>
              </a:spcAft>
              <a:buClrTx/>
              <a:buSzTx/>
              <a:buFontTx/>
              <a:buNone/>
              <a:tabLst/>
              <a:defRPr/>
            </a:pPr>
            <a:endParaRPr lang="da-DK" u="sng"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u="none"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u="sng" dirty="0"/>
          </a:p>
          <a:p>
            <a:endParaRPr lang="da-DK" dirty="0"/>
          </a:p>
        </p:txBody>
      </p:sp>
      <p:sp>
        <p:nvSpPr>
          <p:cNvPr id="4" name="Pladsholder til diasnummer 3"/>
          <p:cNvSpPr>
            <a:spLocks noGrp="1"/>
          </p:cNvSpPr>
          <p:nvPr>
            <p:ph type="sldNum" sz="quarter" idx="10"/>
          </p:nvPr>
        </p:nvSpPr>
        <p:spPr/>
        <p:txBody>
          <a:bodyPr/>
          <a:lstStyle/>
          <a:p>
            <a:fld id="{726680D6-BDA3-4F09-B11C-B0F075129C49}" type="slidenum">
              <a:rPr lang="da-DK" smtClean="0"/>
              <a:pPr/>
              <a:t>9</a:t>
            </a:fld>
            <a:endParaRPr lang="da-DK"/>
          </a:p>
        </p:txBody>
      </p:sp>
    </p:spTree>
    <p:extLst>
      <p:ext uri="{BB962C8B-B14F-4D97-AF65-F5344CB8AC3E}">
        <p14:creationId xmlns:p14="http://schemas.microsoft.com/office/powerpoint/2010/main" val="386648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da-DK"/>
              <a:t>Klik for at redigere i master</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F8EE443-6C6E-44D6-B520-8DA5DDD5D384}" type="datetime1">
              <a:rPr lang="da-DK" smtClean="0"/>
              <a:pPr/>
              <a:t>11-05-2018</a:t>
            </a:fld>
            <a:endParaRPr lang="da-DK"/>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da-DK"/>
              <a:t>Jysk Sårforum 2018 Ålborg.</a:t>
            </a: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F986651-BF95-4820-BA33-9E16E7461FFB}" type="slidenum">
              <a:rPr lang="da-DK" smtClean="0"/>
              <a:pPr/>
              <a:t>‹nr.›</a:t>
            </a:fld>
            <a:endParaRPr lang="da-DK"/>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a:p>
        </p:txBody>
      </p:sp>
      <p:sp>
        <p:nvSpPr>
          <p:cNvPr id="3" name="Vertical Text Placeholder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0F254F02-6339-4579-A7D5-E6374A5E93B7}" type="datetime1">
              <a:rPr lang="da-DK" smtClean="0"/>
              <a:pPr/>
              <a:t>11-05-2018</a:t>
            </a:fld>
            <a:endParaRPr lang="da-DK"/>
          </a:p>
        </p:txBody>
      </p:sp>
      <p:sp>
        <p:nvSpPr>
          <p:cNvPr id="5" name="Footer Placeholder 4"/>
          <p:cNvSpPr>
            <a:spLocks noGrp="1"/>
          </p:cNvSpPr>
          <p:nvPr>
            <p:ph type="ftr" sz="quarter" idx="11"/>
          </p:nvPr>
        </p:nvSpPr>
        <p:spPr/>
        <p:txBody>
          <a:bodyPr/>
          <a:lstStyle/>
          <a:p>
            <a:r>
              <a:rPr lang="da-DK"/>
              <a:t>Jysk Sårforum 2018 Ålborg.</a:t>
            </a:r>
          </a:p>
        </p:txBody>
      </p:sp>
      <p:sp>
        <p:nvSpPr>
          <p:cNvPr id="6" name="Slide Number Placeholder 5"/>
          <p:cNvSpPr>
            <a:spLocks noGrp="1"/>
          </p:cNvSpPr>
          <p:nvPr>
            <p:ph type="sldNum" sz="quarter" idx="12"/>
          </p:nvPr>
        </p:nvSpPr>
        <p:spPr/>
        <p:txBody>
          <a:bodyPr/>
          <a:lstStyle/>
          <a:p>
            <a:fld id="{7F986651-BF95-4820-BA33-9E16E7461FFB}"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da-DK"/>
              <a:t>Klik for at redigere i master</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678C5E56-F2B4-42BA-8F98-882D49F7A0B9}" type="datetime1">
              <a:rPr lang="da-DK" smtClean="0"/>
              <a:pPr/>
              <a:t>11-05-2018</a:t>
            </a:fld>
            <a:endParaRPr lang="da-DK"/>
          </a:p>
        </p:txBody>
      </p:sp>
      <p:sp>
        <p:nvSpPr>
          <p:cNvPr id="5" name="Footer Placeholder 4"/>
          <p:cNvSpPr>
            <a:spLocks noGrp="1"/>
          </p:cNvSpPr>
          <p:nvPr>
            <p:ph type="ftr" sz="quarter" idx="11"/>
          </p:nvPr>
        </p:nvSpPr>
        <p:spPr/>
        <p:txBody>
          <a:bodyPr/>
          <a:lstStyle/>
          <a:p>
            <a:r>
              <a:rPr lang="da-DK"/>
              <a:t>Jysk Sårforum 2018 Ålborg.</a:t>
            </a:r>
          </a:p>
        </p:txBody>
      </p:sp>
      <p:sp>
        <p:nvSpPr>
          <p:cNvPr id="6" name="Slide Number Placeholder 5"/>
          <p:cNvSpPr>
            <a:spLocks noGrp="1"/>
          </p:cNvSpPr>
          <p:nvPr>
            <p:ph type="sldNum" sz="quarter" idx="12"/>
          </p:nvPr>
        </p:nvSpPr>
        <p:spPr/>
        <p:txBody>
          <a:bodyPr/>
          <a:lstStyle/>
          <a:p>
            <a:fld id="{7F986651-BF95-4820-BA33-9E16E7461FFB}"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9AD5785E-288C-410D-A715-109BE801D402}" type="datetime1">
              <a:rPr lang="da-DK" smtClean="0"/>
              <a:pPr/>
              <a:t>11-05-2018</a:t>
            </a:fld>
            <a:endParaRPr lang="da-DK"/>
          </a:p>
        </p:txBody>
      </p:sp>
      <p:sp>
        <p:nvSpPr>
          <p:cNvPr id="5" name="Footer Placeholder 4"/>
          <p:cNvSpPr>
            <a:spLocks noGrp="1"/>
          </p:cNvSpPr>
          <p:nvPr>
            <p:ph type="ftr" sz="quarter" idx="11"/>
          </p:nvPr>
        </p:nvSpPr>
        <p:spPr/>
        <p:txBody>
          <a:bodyPr/>
          <a:lstStyle/>
          <a:p>
            <a:r>
              <a:rPr lang="da-DK"/>
              <a:t>Jysk Sårforum 2018 Ålborg.</a:t>
            </a:r>
          </a:p>
        </p:txBody>
      </p:sp>
      <p:sp>
        <p:nvSpPr>
          <p:cNvPr id="6" name="Slide Number Placeholder 5"/>
          <p:cNvSpPr>
            <a:spLocks noGrp="1"/>
          </p:cNvSpPr>
          <p:nvPr>
            <p:ph type="sldNum" sz="quarter" idx="12"/>
          </p:nvPr>
        </p:nvSpPr>
        <p:spPr/>
        <p:txBody>
          <a:bodyPr/>
          <a:lstStyle/>
          <a:p>
            <a:fld id="{7F986651-BF95-4820-BA33-9E16E7461FFB}"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da-DK"/>
              <a:t>Klik for at redigere i master</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54B1B9E5-9B18-49E4-B9A2-38E799C31EA6}" type="datetime1">
              <a:rPr lang="da-DK" smtClean="0"/>
              <a:pPr/>
              <a:t>11-05-2018</a:t>
            </a:fld>
            <a:endParaRPr lang="da-DK"/>
          </a:p>
        </p:txBody>
      </p:sp>
      <p:sp>
        <p:nvSpPr>
          <p:cNvPr id="5" name="Footer Placeholder 4"/>
          <p:cNvSpPr>
            <a:spLocks noGrp="1"/>
          </p:cNvSpPr>
          <p:nvPr>
            <p:ph type="ftr" sz="quarter" idx="11"/>
          </p:nvPr>
        </p:nvSpPr>
        <p:spPr/>
        <p:txBody>
          <a:bodyPr/>
          <a:lstStyle/>
          <a:p>
            <a:r>
              <a:rPr lang="da-DK"/>
              <a:t>Jysk Sårforum 2018 Ålborg.</a:t>
            </a:r>
          </a:p>
        </p:txBody>
      </p:sp>
      <p:sp>
        <p:nvSpPr>
          <p:cNvPr id="6" name="Slide Number Placeholder 5"/>
          <p:cNvSpPr>
            <a:spLocks noGrp="1"/>
          </p:cNvSpPr>
          <p:nvPr>
            <p:ph type="sldNum" sz="quarter" idx="12"/>
          </p:nvPr>
        </p:nvSpPr>
        <p:spPr/>
        <p:txBody>
          <a:bodyPr/>
          <a:lstStyle/>
          <a:p>
            <a:fld id="{7F986651-BF95-4820-BA33-9E16E7461FFB}"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a:p>
        </p:txBody>
      </p:sp>
      <p:sp>
        <p:nvSpPr>
          <p:cNvPr id="5" name="Date Placeholder 4"/>
          <p:cNvSpPr>
            <a:spLocks noGrp="1"/>
          </p:cNvSpPr>
          <p:nvPr>
            <p:ph type="dt" sz="half" idx="10"/>
          </p:nvPr>
        </p:nvSpPr>
        <p:spPr/>
        <p:txBody>
          <a:bodyPr/>
          <a:lstStyle/>
          <a:p>
            <a:fld id="{0527AB81-6D9E-45F6-86A9-4418B7E5D000}" type="datetime1">
              <a:rPr lang="da-DK" smtClean="0"/>
              <a:pPr/>
              <a:t>11-05-2018</a:t>
            </a:fld>
            <a:endParaRPr lang="da-DK"/>
          </a:p>
        </p:txBody>
      </p:sp>
      <p:sp>
        <p:nvSpPr>
          <p:cNvPr id="6" name="Footer Placeholder 5"/>
          <p:cNvSpPr>
            <a:spLocks noGrp="1"/>
          </p:cNvSpPr>
          <p:nvPr>
            <p:ph type="ftr" sz="quarter" idx="11"/>
          </p:nvPr>
        </p:nvSpPr>
        <p:spPr/>
        <p:txBody>
          <a:bodyPr/>
          <a:lstStyle/>
          <a:p>
            <a:r>
              <a:rPr lang="da-DK"/>
              <a:t>Jysk Sårforum 2018 Ålborg.</a:t>
            </a:r>
          </a:p>
        </p:txBody>
      </p:sp>
      <p:sp>
        <p:nvSpPr>
          <p:cNvPr id="7" name="Slide Number Placeholder 6"/>
          <p:cNvSpPr>
            <a:spLocks noGrp="1"/>
          </p:cNvSpPr>
          <p:nvPr>
            <p:ph type="sldNum" sz="quarter" idx="12"/>
          </p:nvPr>
        </p:nvSpPr>
        <p:spPr/>
        <p:txBody>
          <a:bodyPr/>
          <a:lstStyle/>
          <a:p>
            <a:fld id="{7F986651-BF95-4820-BA33-9E16E7461FFB}" type="slidenum">
              <a:rPr lang="da-DK" smtClean="0"/>
              <a:pPr/>
              <a:t>‹nr.›</a:t>
            </a:fld>
            <a:endParaRPr lang="da-DK"/>
          </a:p>
        </p:txBody>
      </p:sp>
      <p:sp>
        <p:nvSpPr>
          <p:cNvPr id="9" name="Content Placeholder 8"/>
          <p:cNvSpPr>
            <a:spLocks noGrp="1"/>
          </p:cNvSpPr>
          <p:nvPr>
            <p:ph sz="quarter" idx="13"/>
          </p:nvPr>
        </p:nvSpPr>
        <p:spPr>
          <a:xfrm>
            <a:off x="1042416" y="2313432"/>
            <a:ext cx="3419856" cy="349300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i master</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FBF5A614-ABCE-4E22-94FF-379C7E534576}" type="datetime1">
              <a:rPr lang="da-DK" smtClean="0"/>
              <a:pPr/>
              <a:t>11-05-2018</a:t>
            </a:fld>
            <a:endParaRPr lang="da-DK"/>
          </a:p>
        </p:txBody>
      </p:sp>
      <p:sp>
        <p:nvSpPr>
          <p:cNvPr id="8" name="Footer Placeholder 7"/>
          <p:cNvSpPr>
            <a:spLocks noGrp="1"/>
          </p:cNvSpPr>
          <p:nvPr>
            <p:ph type="ftr" sz="quarter" idx="11"/>
          </p:nvPr>
        </p:nvSpPr>
        <p:spPr/>
        <p:txBody>
          <a:bodyPr/>
          <a:lstStyle/>
          <a:p>
            <a:r>
              <a:rPr lang="da-DK"/>
              <a:t>Jysk Sårforum 2018 Ålborg.</a:t>
            </a:r>
          </a:p>
        </p:txBody>
      </p:sp>
      <p:sp>
        <p:nvSpPr>
          <p:cNvPr id="9" name="Slide Number Placeholder 8"/>
          <p:cNvSpPr>
            <a:spLocks noGrp="1"/>
          </p:cNvSpPr>
          <p:nvPr>
            <p:ph type="sldNum" sz="quarter" idx="12"/>
          </p:nvPr>
        </p:nvSpPr>
        <p:spPr/>
        <p:txBody>
          <a:bodyPr/>
          <a:lstStyle/>
          <a:p>
            <a:fld id="{7F986651-BF95-4820-BA33-9E16E7461FFB}"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a:p>
        </p:txBody>
      </p:sp>
      <p:sp>
        <p:nvSpPr>
          <p:cNvPr id="3" name="Date Placeholder 2"/>
          <p:cNvSpPr>
            <a:spLocks noGrp="1"/>
          </p:cNvSpPr>
          <p:nvPr>
            <p:ph type="dt" sz="half" idx="10"/>
          </p:nvPr>
        </p:nvSpPr>
        <p:spPr/>
        <p:txBody>
          <a:bodyPr/>
          <a:lstStyle/>
          <a:p>
            <a:fld id="{D80E1814-AB88-43E1-AAD6-77F981253954}" type="datetime1">
              <a:rPr lang="da-DK" smtClean="0"/>
              <a:pPr/>
              <a:t>11-05-2018</a:t>
            </a:fld>
            <a:endParaRPr lang="da-DK"/>
          </a:p>
        </p:txBody>
      </p:sp>
      <p:sp>
        <p:nvSpPr>
          <p:cNvPr id="4" name="Footer Placeholder 3"/>
          <p:cNvSpPr>
            <a:spLocks noGrp="1"/>
          </p:cNvSpPr>
          <p:nvPr>
            <p:ph type="ftr" sz="quarter" idx="11"/>
          </p:nvPr>
        </p:nvSpPr>
        <p:spPr/>
        <p:txBody>
          <a:bodyPr/>
          <a:lstStyle/>
          <a:p>
            <a:r>
              <a:rPr lang="da-DK"/>
              <a:t>Jysk Sårforum 2018 Ålborg.</a:t>
            </a:r>
          </a:p>
        </p:txBody>
      </p:sp>
      <p:sp>
        <p:nvSpPr>
          <p:cNvPr id="5" name="Slide Number Placeholder 4"/>
          <p:cNvSpPr>
            <a:spLocks noGrp="1"/>
          </p:cNvSpPr>
          <p:nvPr>
            <p:ph type="sldNum" sz="quarter" idx="12"/>
          </p:nvPr>
        </p:nvSpPr>
        <p:spPr/>
        <p:txBody>
          <a:bodyPr/>
          <a:lstStyle/>
          <a:p>
            <a:fld id="{7F986651-BF95-4820-BA33-9E16E7461FFB}"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9C78F-90AB-4A53-9F5B-8AD172149A58}" type="datetime1">
              <a:rPr lang="da-DK" smtClean="0"/>
              <a:pPr/>
              <a:t>11-05-2018</a:t>
            </a:fld>
            <a:endParaRPr lang="da-DK"/>
          </a:p>
        </p:txBody>
      </p:sp>
      <p:sp>
        <p:nvSpPr>
          <p:cNvPr id="3" name="Footer Placeholder 2"/>
          <p:cNvSpPr>
            <a:spLocks noGrp="1"/>
          </p:cNvSpPr>
          <p:nvPr>
            <p:ph type="ftr" sz="quarter" idx="11"/>
          </p:nvPr>
        </p:nvSpPr>
        <p:spPr/>
        <p:txBody>
          <a:bodyPr/>
          <a:lstStyle/>
          <a:p>
            <a:r>
              <a:rPr lang="da-DK"/>
              <a:t>Jysk Sårforum 2018 Ålborg.</a:t>
            </a:r>
          </a:p>
        </p:txBody>
      </p:sp>
      <p:sp>
        <p:nvSpPr>
          <p:cNvPr id="4" name="Slide Number Placeholder 3"/>
          <p:cNvSpPr>
            <a:spLocks noGrp="1"/>
          </p:cNvSpPr>
          <p:nvPr>
            <p:ph type="sldNum" sz="quarter" idx="12"/>
          </p:nvPr>
        </p:nvSpPr>
        <p:spPr/>
        <p:txBody>
          <a:bodyPr/>
          <a:lstStyle/>
          <a:p>
            <a:fld id="{7F986651-BF95-4820-BA33-9E16E7461FFB}"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F5D3A5A-46A4-40D8-8EBA-74BEE550E6D9}" type="datetime1">
              <a:rPr lang="da-DK" smtClean="0"/>
              <a:pPr/>
              <a:t>11-05-2018</a:t>
            </a:fld>
            <a:endParaRPr lang="da-DK"/>
          </a:p>
        </p:txBody>
      </p:sp>
      <p:sp>
        <p:nvSpPr>
          <p:cNvPr id="7" name="Slide Number Placeholder 6"/>
          <p:cNvSpPr>
            <a:spLocks noGrp="1"/>
          </p:cNvSpPr>
          <p:nvPr>
            <p:ph type="sldNum" sz="quarter" idx="12"/>
          </p:nvPr>
        </p:nvSpPr>
        <p:spPr/>
        <p:txBody>
          <a:bodyPr/>
          <a:lstStyle/>
          <a:p>
            <a:fld id="{7F986651-BF95-4820-BA33-9E16E7461FFB}" type="slidenum">
              <a:rPr lang="da-DK" smtClean="0"/>
              <a:pPr/>
              <a:t>‹nr.›</a:t>
            </a:fld>
            <a:endParaRPr lang="da-DK"/>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da-DK"/>
              <a:t>Jysk Sårforum 2018 Ålborg.</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da-DK"/>
              <a:t>Klik for at redigere i master</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da-DK"/>
              <a:t>Klik for at redigere i master</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4"/>
          <p:cNvSpPr>
            <a:spLocks noGrp="1"/>
          </p:cNvSpPr>
          <p:nvPr>
            <p:ph type="dt" sz="half" idx="10"/>
          </p:nvPr>
        </p:nvSpPr>
        <p:spPr/>
        <p:txBody>
          <a:bodyPr/>
          <a:lstStyle/>
          <a:p>
            <a:fld id="{BA0A95DB-C95B-4304-BCF8-0EEBA376E2A9}" type="datetime1">
              <a:rPr lang="da-DK" smtClean="0"/>
              <a:pPr/>
              <a:t>11-05-2018</a:t>
            </a:fld>
            <a:endParaRPr lang="da-DK"/>
          </a:p>
        </p:txBody>
      </p:sp>
      <p:sp>
        <p:nvSpPr>
          <p:cNvPr id="6" name="Footer Placeholder 5"/>
          <p:cNvSpPr>
            <a:spLocks noGrp="1"/>
          </p:cNvSpPr>
          <p:nvPr>
            <p:ph type="ftr" sz="quarter" idx="11"/>
          </p:nvPr>
        </p:nvSpPr>
        <p:spPr>
          <a:xfrm>
            <a:off x="4641448" y="5724835"/>
            <a:ext cx="3493664" cy="365125"/>
          </a:xfrm>
        </p:spPr>
        <p:txBody>
          <a:bodyPr>
            <a:normAutofit/>
          </a:bodyPr>
          <a:lstStyle/>
          <a:p>
            <a:r>
              <a:rPr lang="da-DK"/>
              <a:t>Jysk Sårforum 2018 Ålborg.</a:t>
            </a:r>
          </a:p>
        </p:txBody>
      </p:sp>
      <p:sp>
        <p:nvSpPr>
          <p:cNvPr id="7" name="Slide Number Placeholder 6"/>
          <p:cNvSpPr>
            <a:spLocks noGrp="1"/>
          </p:cNvSpPr>
          <p:nvPr>
            <p:ph type="sldNum" sz="quarter" idx="12"/>
          </p:nvPr>
        </p:nvSpPr>
        <p:spPr/>
        <p:txBody>
          <a:bodyPr/>
          <a:lstStyle/>
          <a:p>
            <a:fld id="{7F986651-BF95-4820-BA33-9E16E7461FFB}"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da-DK"/>
              <a:t>Klik for at redigere i master</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E664F45-7BAB-4133-BBCD-6DB3CDE17041}" type="datetime1">
              <a:rPr lang="da-DK" smtClean="0"/>
              <a:pPr/>
              <a:t>11-05-2018</a:t>
            </a:fld>
            <a:endParaRPr lang="da-DK"/>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da-DK"/>
              <a:t>Jysk Sårforum 2018 Ålborg.</a:t>
            </a: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F986651-BF95-4820-BA33-9E16E7461FFB}"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27.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8.png"/><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6.xml"/><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50.jpeg"/><Relationship Id="rId11" Type="http://schemas.openxmlformats.org/officeDocument/2006/relationships/image" Target="../media/image55.pn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r>
              <a:rPr lang="da-DK" sz="4800" dirty="0"/>
              <a:t>Et umuligt sår i en kommune</a:t>
            </a:r>
          </a:p>
        </p:txBody>
      </p:sp>
      <p:sp>
        <p:nvSpPr>
          <p:cNvPr id="4" name="Undertitel 3"/>
          <p:cNvSpPr>
            <a:spLocks noGrp="1"/>
          </p:cNvSpPr>
          <p:nvPr>
            <p:ph type="subTitle" idx="1"/>
          </p:nvPr>
        </p:nvSpPr>
        <p:spPr/>
        <p:txBody>
          <a:bodyPr/>
          <a:lstStyle/>
          <a:p>
            <a:endParaRPr lang="da-DK"/>
          </a:p>
        </p:txBody>
      </p:sp>
      <p:sp>
        <p:nvSpPr>
          <p:cNvPr id="3" name="Pladsholder til sidefod 2"/>
          <p:cNvSpPr>
            <a:spLocks noGrp="1"/>
          </p:cNvSpPr>
          <p:nvPr>
            <p:ph type="ftr" sz="quarter" idx="11"/>
          </p:nvPr>
        </p:nvSpPr>
        <p:spPr/>
        <p:txBody>
          <a:bodyPr/>
          <a:lstStyle/>
          <a:p>
            <a:r>
              <a:rPr lang="da-DK" dirty="0"/>
              <a:t>Jysk Sårforum 2018 Ålborg.</a:t>
            </a:r>
          </a:p>
        </p:txBody>
      </p:sp>
    </p:spTree>
    <p:extLst>
      <p:ext uri="{BB962C8B-B14F-4D97-AF65-F5344CB8AC3E}">
        <p14:creationId xmlns:p14="http://schemas.microsoft.com/office/powerpoint/2010/main" val="53199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027664"/>
            <a:ext cx="7384666" cy="1143000"/>
          </a:xfrm>
        </p:spPr>
        <p:txBody>
          <a:bodyPr>
            <a:normAutofit fontScale="90000"/>
          </a:bodyPr>
          <a:lstStyle/>
          <a:p>
            <a:pPr algn="ctr"/>
            <a:r>
              <a:rPr lang="da-DK" dirty="0"/>
              <a:t>Nyt tryksår jan. 2016 venstre fod</a:t>
            </a:r>
          </a:p>
        </p:txBody>
      </p:sp>
      <p:pic>
        <p:nvPicPr>
          <p:cNvPr id="4098" name="Picture 2" descr="C:\Users\kontor\Searches\Desktop\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140968"/>
            <a:ext cx="2567811" cy="919948"/>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2865804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a-DK" dirty="0"/>
              <a:t>Diabetisk </a:t>
            </a:r>
            <a:r>
              <a:rPr lang="da-DK" dirty="0" err="1"/>
              <a:t>fodsår</a:t>
            </a:r>
            <a:r>
              <a:rPr lang="da-DK" dirty="0"/>
              <a:t> sårudvikling 2016-2018</a:t>
            </a:r>
          </a:p>
        </p:txBody>
      </p:sp>
      <p:sp>
        <p:nvSpPr>
          <p:cNvPr id="3" name="Pladsholder til sidefod 2"/>
          <p:cNvSpPr>
            <a:spLocks noGrp="1"/>
          </p:cNvSpPr>
          <p:nvPr>
            <p:ph type="ftr" sz="quarter" idx="11"/>
          </p:nvPr>
        </p:nvSpPr>
        <p:spPr/>
        <p:txBody>
          <a:bodyPr/>
          <a:lstStyle/>
          <a:p>
            <a:r>
              <a:rPr lang="da-DK"/>
              <a:t>Jysk Sårforum 2018 Ålborg.</a:t>
            </a:r>
          </a:p>
        </p:txBody>
      </p:sp>
      <p:pic>
        <p:nvPicPr>
          <p:cNvPr id="8" name="Picture 2" descr="C:\Users\kontor\Searches\Desktop\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551404"/>
            <a:ext cx="1143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ontor\Searches\Desktop\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62064"/>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7" descr="C:\Users\kontor\Searches\Desktop\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45" y="3006080"/>
            <a:ext cx="1524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7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ww.pleje.net/iridium/ee9936fc45f39bae63f080cd12bc5132/MVC/Image/?Action=getImage&amp;FileID=200822&amp;Prefix=cx&amp;svr=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3075" name="Picture 3" descr="C:\Users\kontor\Searches\Desktop\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891" y="1428018"/>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ontor\Searches\Desktop\2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4126851"/>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kontor\Searches\Desktop\2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126851"/>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kontor\Searches\Desktop\1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1428018"/>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kontor\Searches\Desktop\1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4569" y="1428018"/>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kontor\Searches\Desktop\1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6296" y="1428018"/>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kontor\Searches\Desktop\2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560" y="2706606"/>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kontor\Searches\Desktop\2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560" y="5314935"/>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kontor\Searches\Desktop\3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7744" y="1428018"/>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kontor\Searches\Desktop\3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7744" y="4117648"/>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68280" y="4126851"/>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52456" y="4126851"/>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dsholder til sidefod 2"/>
          <p:cNvSpPr>
            <a:spLocks noGrp="1"/>
          </p:cNvSpPr>
          <p:nvPr>
            <p:ph type="ftr" sz="quarter" idx="11"/>
          </p:nvPr>
        </p:nvSpPr>
        <p:spPr>
          <a:xfrm>
            <a:off x="4801787" y="6492875"/>
            <a:ext cx="3502152" cy="365125"/>
          </a:xfrm>
        </p:spPr>
        <p:txBody>
          <a:bodyPr/>
          <a:lstStyle/>
          <a:p>
            <a:r>
              <a:rPr lang="da-DK" dirty="0">
                <a:solidFill>
                  <a:schemeClr val="tx1"/>
                </a:solidFill>
              </a:rPr>
              <a:t>Jysk Sårforum 2018 Ålborg.</a:t>
            </a:r>
          </a:p>
        </p:txBody>
      </p:sp>
      <p:sp>
        <p:nvSpPr>
          <p:cNvPr id="4" name="Tekstboks 3"/>
          <p:cNvSpPr txBox="1"/>
          <p:nvPr/>
        </p:nvSpPr>
        <p:spPr>
          <a:xfrm>
            <a:off x="623447" y="1115452"/>
            <a:ext cx="1524000" cy="369332"/>
          </a:xfrm>
          <a:prstGeom prst="rect">
            <a:avLst/>
          </a:prstGeom>
          <a:noFill/>
        </p:spPr>
        <p:txBody>
          <a:bodyPr wrap="square" rtlCol="0">
            <a:spAutoFit/>
          </a:bodyPr>
          <a:lstStyle/>
          <a:p>
            <a:r>
              <a:rPr lang="da-DK" dirty="0"/>
              <a:t>Højre ankel</a:t>
            </a:r>
          </a:p>
        </p:txBody>
      </p:sp>
      <p:sp>
        <p:nvSpPr>
          <p:cNvPr id="17" name="Tekstboks 16"/>
          <p:cNvSpPr txBox="1"/>
          <p:nvPr/>
        </p:nvSpPr>
        <p:spPr>
          <a:xfrm>
            <a:off x="539551" y="3851756"/>
            <a:ext cx="1872209" cy="369332"/>
          </a:xfrm>
          <a:prstGeom prst="rect">
            <a:avLst/>
          </a:prstGeom>
          <a:noFill/>
        </p:spPr>
        <p:txBody>
          <a:bodyPr wrap="square" rtlCol="0">
            <a:spAutoFit/>
          </a:bodyPr>
          <a:lstStyle/>
          <a:p>
            <a:r>
              <a:rPr lang="da-DK" dirty="0"/>
              <a:t>Venstre ankel</a:t>
            </a:r>
          </a:p>
        </p:txBody>
      </p:sp>
      <p:sp>
        <p:nvSpPr>
          <p:cNvPr id="18" name="Titel 1"/>
          <p:cNvSpPr txBox="1">
            <a:spLocks/>
          </p:cNvSpPr>
          <p:nvPr/>
        </p:nvSpPr>
        <p:spPr>
          <a:xfrm>
            <a:off x="1031041" y="654888"/>
            <a:ext cx="7024744" cy="613872"/>
          </a:xfrm>
          <a:prstGeom prst="rect">
            <a:avLst/>
          </a:prstGeom>
        </p:spPr>
        <p:txBody>
          <a:bodyPr>
            <a:normAutofit fontScale="90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a-DK" dirty="0"/>
              <a:t>Brandsår Jan.-Marts-2018</a:t>
            </a:r>
          </a:p>
        </p:txBody>
      </p:sp>
    </p:spTree>
    <p:extLst>
      <p:ext uri="{BB962C8B-B14F-4D97-AF65-F5344CB8AC3E}">
        <p14:creationId xmlns:p14="http://schemas.microsoft.com/office/powerpoint/2010/main" val="281397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2448" y="1124744"/>
            <a:ext cx="7024744" cy="613872"/>
          </a:xfrm>
        </p:spPr>
        <p:txBody>
          <a:bodyPr>
            <a:normAutofit fontScale="90000"/>
          </a:bodyPr>
          <a:lstStyle/>
          <a:p>
            <a:r>
              <a:rPr lang="da-DK" dirty="0"/>
              <a:t>Diabetisk </a:t>
            </a:r>
            <a:r>
              <a:rPr lang="da-DK" dirty="0" err="1"/>
              <a:t>fodsår</a:t>
            </a:r>
            <a:r>
              <a:rPr lang="da-DK" dirty="0"/>
              <a:t> </a:t>
            </a:r>
            <a:r>
              <a:rPr lang="da-DK" dirty="0" err="1"/>
              <a:t>wagner</a:t>
            </a:r>
            <a:r>
              <a:rPr lang="da-DK" dirty="0"/>
              <a:t> gr.1</a:t>
            </a:r>
            <a:br>
              <a:rPr lang="da-DK" dirty="0"/>
            </a:br>
            <a:r>
              <a:rPr lang="da-DK" dirty="0"/>
              <a:t>Sårudvikling 2014-2018</a:t>
            </a:r>
          </a:p>
        </p:txBody>
      </p:sp>
      <p:pic>
        <p:nvPicPr>
          <p:cNvPr id="6146" name="Picture 2" descr="C:\Users\kontor\Searches\Desktop\8.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22015" y="4891236"/>
            <a:ext cx="1143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kontor\Searches\Desktop\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5334000"/>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kontor\Searches\Desktop\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5506" y="5334000"/>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kontor\Searches\Desktop\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2841" y="2280617"/>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kontor\Searches\Desktop\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0625" y="2286000"/>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kontor\Searches\Desktop\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7647" y="3717032"/>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kontor\Searches\Desktop\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25688" y="3645024"/>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C:\Users\kontor\Searches\Desktop\6.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56695" y="3699123"/>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Users\kontor\Searches\Desktop\7.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16216" y="3454524"/>
            <a:ext cx="8572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C:\Users\kontor\Searches\Desktop\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25688" y="2286000"/>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descr="C:\Users\kontor\Searches\Desktop\10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3568" y="2286000"/>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C:\Users\kontor\Searches\Desktop\4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37845" y="5334000"/>
            <a:ext cx="1524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a:xfrm>
            <a:off x="4765140" y="6492875"/>
            <a:ext cx="3502152" cy="365125"/>
          </a:xfrm>
        </p:spPr>
        <p:txBody>
          <a:bodyPr/>
          <a:lstStyle/>
          <a:p>
            <a:r>
              <a:rPr lang="da-DK" dirty="0">
                <a:solidFill>
                  <a:schemeClr val="tx1"/>
                </a:solidFill>
              </a:rPr>
              <a:t>Jysk Sårforum 2018 Ålborg.</a:t>
            </a:r>
          </a:p>
        </p:txBody>
      </p:sp>
    </p:spTree>
    <p:extLst>
      <p:ext uri="{BB962C8B-B14F-4D97-AF65-F5344CB8AC3E}">
        <p14:creationId xmlns:p14="http://schemas.microsoft.com/office/powerpoint/2010/main" val="3398169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Fodtøj</a:t>
            </a:r>
          </a:p>
        </p:txBody>
      </p:sp>
      <p:sp>
        <p:nvSpPr>
          <p:cNvPr id="3" name="Pladsholder til indhold 2"/>
          <p:cNvSpPr>
            <a:spLocks noGrp="1"/>
          </p:cNvSpPr>
          <p:nvPr>
            <p:ph idx="1"/>
          </p:nvPr>
        </p:nvSpPr>
        <p:spPr/>
        <p:txBody>
          <a:bodyPr/>
          <a:lstStyle/>
          <a:p>
            <a:r>
              <a:rPr lang="da-DK" dirty="0"/>
              <a:t>Nyt fodtøj i  juni 2016.</a:t>
            </a:r>
          </a:p>
          <a:p>
            <a:r>
              <a:rPr lang="da-DK" dirty="0"/>
              <a:t>Tilretning af fodtøj.</a:t>
            </a:r>
          </a:p>
          <a:p>
            <a:r>
              <a:rPr lang="da-DK" dirty="0"/>
              <a:t>Målrettet samtale.</a:t>
            </a:r>
          </a:p>
          <a:p>
            <a:r>
              <a:rPr lang="da-DK" dirty="0"/>
              <a:t>3. partsansøgning på fodtøj. Marts2018.</a:t>
            </a:r>
          </a:p>
        </p:txBody>
      </p:sp>
      <p:sp>
        <p:nvSpPr>
          <p:cNvPr id="4" name="Pladsholder til sidefod 3"/>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924621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Sårforløb 2008-2009</a:t>
            </a:r>
          </a:p>
        </p:txBody>
      </p:sp>
      <p:sp>
        <p:nvSpPr>
          <p:cNvPr id="6" name="Pladsholder til indhold 5"/>
          <p:cNvSpPr>
            <a:spLocks noGrp="1"/>
          </p:cNvSpPr>
          <p:nvPr>
            <p:ph idx="1"/>
          </p:nvPr>
        </p:nvSpPr>
        <p:spPr/>
        <p:txBody>
          <a:bodyPr/>
          <a:lstStyle/>
          <a:p>
            <a:r>
              <a:rPr lang="da-DK" dirty="0"/>
              <a:t>Tilknyttet </a:t>
            </a:r>
            <a:r>
              <a:rPr lang="da-DK" dirty="0" err="1"/>
              <a:t>såramb</a:t>
            </a:r>
            <a:r>
              <a:rPr lang="da-DK" dirty="0"/>
              <a:t>. på OUH</a:t>
            </a:r>
          </a:p>
          <a:p>
            <a:r>
              <a:rPr lang="da-DK" dirty="0"/>
              <a:t>Daglig sårbehandling</a:t>
            </a:r>
          </a:p>
        </p:txBody>
      </p:sp>
      <p:sp>
        <p:nvSpPr>
          <p:cNvPr id="2" name="Pladsholder til sidefod 1"/>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361948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32480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boks 2"/>
          <p:cNvSpPr txBox="1"/>
          <p:nvPr/>
        </p:nvSpPr>
        <p:spPr>
          <a:xfrm>
            <a:off x="486936" y="642558"/>
            <a:ext cx="1440160" cy="338554"/>
          </a:xfrm>
          <a:prstGeom prst="rect">
            <a:avLst/>
          </a:prstGeom>
          <a:noFill/>
        </p:spPr>
        <p:txBody>
          <a:bodyPr wrap="square" rtlCol="0">
            <a:spAutoFit/>
          </a:bodyPr>
          <a:lstStyle/>
          <a:p>
            <a:r>
              <a:rPr lang="da-DK" sz="1600" b="1" dirty="0"/>
              <a:t>Sept. 2008</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83" y="981112"/>
            <a:ext cx="2453876" cy="63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boks 6"/>
          <p:cNvSpPr txBox="1"/>
          <p:nvPr/>
        </p:nvSpPr>
        <p:spPr>
          <a:xfrm>
            <a:off x="548870" y="1313670"/>
            <a:ext cx="1689598" cy="338554"/>
          </a:xfrm>
          <a:prstGeom prst="rect">
            <a:avLst/>
          </a:prstGeom>
          <a:noFill/>
        </p:spPr>
        <p:txBody>
          <a:bodyPr wrap="square" rtlCol="0">
            <a:spAutoFit/>
          </a:bodyPr>
          <a:lstStyle/>
          <a:p>
            <a:r>
              <a:rPr lang="da-DK" sz="1600" b="1" dirty="0"/>
              <a:t>Okt. 2009</a:t>
            </a: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383" y="1687461"/>
            <a:ext cx="4608512"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boks 7"/>
          <p:cNvSpPr txBox="1"/>
          <p:nvPr/>
        </p:nvSpPr>
        <p:spPr>
          <a:xfrm>
            <a:off x="488522" y="1906261"/>
            <a:ext cx="1905258" cy="369332"/>
          </a:xfrm>
          <a:prstGeom prst="rect">
            <a:avLst/>
          </a:prstGeom>
          <a:noFill/>
        </p:spPr>
        <p:txBody>
          <a:bodyPr wrap="square" rtlCol="0">
            <a:spAutoFit/>
          </a:bodyPr>
          <a:lstStyle/>
          <a:p>
            <a:r>
              <a:rPr lang="da-DK" b="1" dirty="0"/>
              <a:t>Juni </a:t>
            </a:r>
            <a:r>
              <a:rPr lang="da-DK" sz="1600" b="1" dirty="0"/>
              <a:t>2010</a:t>
            </a:r>
            <a:endParaRPr lang="da-DK" b="1" dirty="0"/>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383" y="2275593"/>
            <a:ext cx="58007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boks 8"/>
          <p:cNvSpPr txBox="1"/>
          <p:nvPr/>
        </p:nvSpPr>
        <p:spPr>
          <a:xfrm>
            <a:off x="473297" y="2492896"/>
            <a:ext cx="1512168" cy="338554"/>
          </a:xfrm>
          <a:prstGeom prst="rect">
            <a:avLst/>
          </a:prstGeom>
          <a:noFill/>
        </p:spPr>
        <p:txBody>
          <a:bodyPr wrap="square" rtlCol="0">
            <a:spAutoFit/>
          </a:bodyPr>
          <a:lstStyle/>
          <a:p>
            <a:r>
              <a:rPr lang="da-DK" sz="1600" b="1" dirty="0"/>
              <a:t>Nov. 2011</a:t>
            </a:r>
          </a:p>
        </p:txBody>
      </p:sp>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562" y="2836321"/>
            <a:ext cx="25622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boks 9"/>
          <p:cNvSpPr txBox="1"/>
          <p:nvPr/>
        </p:nvSpPr>
        <p:spPr>
          <a:xfrm>
            <a:off x="500499" y="3068960"/>
            <a:ext cx="2348454" cy="338554"/>
          </a:xfrm>
          <a:prstGeom prst="rect">
            <a:avLst/>
          </a:prstGeom>
          <a:noFill/>
        </p:spPr>
        <p:txBody>
          <a:bodyPr wrap="square" rtlCol="0">
            <a:spAutoFit/>
          </a:bodyPr>
          <a:lstStyle/>
          <a:p>
            <a:r>
              <a:rPr lang="da-DK" sz="1600" b="1" dirty="0"/>
              <a:t>Dec. 2012</a:t>
            </a:r>
          </a:p>
        </p:txBody>
      </p:sp>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936" y="3378478"/>
            <a:ext cx="41338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kstboks 10"/>
          <p:cNvSpPr txBox="1"/>
          <p:nvPr/>
        </p:nvSpPr>
        <p:spPr>
          <a:xfrm>
            <a:off x="496236" y="3666510"/>
            <a:ext cx="1398765" cy="338554"/>
          </a:xfrm>
          <a:prstGeom prst="rect">
            <a:avLst/>
          </a:prstGeom>
          <a:noFill/>
        </p:spPr>
        <p:txBody>
          <a:bodyPr wrap="square" rtlCol="0">
            <a:spAutoFit/>
          </a:bodyPr>
          <a:lstStyle/>
          <a:p>
            <a:r>
              <a:rPr lang="da-DK" sz="1600" b="1" dirty="0"/>
              <a:t>Jan. 2013</a:t>
            </a:r>
          </a:p>
        </p:txBody>
      </p:sp>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936" y="4005064"/>
            <a:ext cx="54959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kstboks 11"/>
          <p:cNvSpPr txBox="1"/>
          <p:nvPr/>
        </p:nvSpPr>
        <p:spPr>
          <a:xfrm>
            <a:off x="568400" y="4340984"/>
            <a:ext cx="1420525" cy="338554"/>
          </a:xfrm>
          <a:prstGeom prst="rect">
            <a:avLst/>
          </a:prstGeom>
          <a:noFill/>
        </p:spPr>
        <p:txBody>
          <a:bodyPr wrap="square" rtlCol="0">
            <a:spAutoFit/>
          </a:bodyPr>
          <a:lstStyle/>
          <a:p>
            <a:r>
              <a:rPr lang="da-DK" sz="1600" b="1" dirty="0"/>
              <a:t>Juni 2014</a:t>
            </a:r>
          </a:p>
        </p:txBody>
      </p:sp>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7544" y="4699389"/>
            <a:ext cx="66389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kstboks 12"/>
          <p:cNvSpPr txBox="1"/>
          <p:nvPr/>
        </p:nvSpPr>
        <p:spPr>
          <a:xfrm>
            <a:off x="505398" y="5106670"/>
            <a:ext cx="2028254" cy="338554"/>
          </a:xfrm>
          <a:prstGeom prst="rect">
            <a:avLst/>
          </a:prstGeom>
          <a:noFill/>
        </p:spPr>
        <p:txBody>
          <a:bodyPr wrap="square" rtlCol="0">
            <a:spAutoFit/>
          </a:bodyPr>
          <a:lstStyle/>
          <a:p>
            <a:r>
              <a:rPr lang="da-DK" sz="1600" b="1" dirty="0"/>
              <a:t>Nov. 2014</a:t>
            </a:r>
          </a:p>
        </p:txBody>
      </p:sp>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3297" y="5420289"/>
            <a:ext cx="56864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kstboks 13"/>
          <p:cNvSpPr txBox="1"/>
          <p:nvPr/>
        </p:nvSpPr>
        <p:spPr>
          <a:xfrm>
            <a:off x="517003" y="5778548"/>
            <a:ext cx="1437953" cy="338554"/>
          </a:xfrm>
          <a:prstGeom prst="rect">
            <a:avLst/>
          </a:prstGeom>
          <a:noFill/>
        </p:spPr>
        <p:txBody>
          <a:bodyPr wrap="square" rtlCol="0">
            <a:spAutoFit/>
          </a:bodyPr>
          <a:lstStyle/>
          <a:p>
            <a:r>
              <a:rPr lang="da-DK" sz="1600" b="1" dirty="0"/>
              <a:t>April2016</a:t>
            </a:r>
          </a:p>
        </p:txBody>
      </p:sp>
      <p:pic>
        <p:nvPicPr>
          <p:cNvPr id="1035"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9310" y="6113102"/>
            <a:ext cx="55911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kstboks 14"/>
          <p:cNvSpPr txBox="1"/>
          <p:nvPr/>
        </p:nvSpPr>
        <p:spPr>
          <a:xfrm>
            <a:off x="4554358" y="6343845"/>
            <a:ext cx="1428503" cy="369332"/>
          </a:xfrm>
          <a:prstGeom prst="rect">
            <a:avLst/>
          </a:prstGeom>
          <a:noFill/>
        </p:spPr>
        <p:txBody>
          <a:bodyPr wrap="square" rtlCol="0">
            <a:spAutoFit/>
          </a:bodyPr>
          <a:lstStyle/>
          <a:p>
            <a:r>
              <a:rPr lang="da-DK" dirty="0"/>
              <a:t>April 2018</a:t>
            </a:r>
          </a:p>
        </p:txBody>
      </p:sp>
      <p:sp>
        <p:nvSpPr>
          <p:cNvPr id="16" name="Tekstboks 15"/>
          <p:cNvSpPr txBox="1"/>
          <p:nvPr/>
        </p:nvSpPr>
        <p:spPr>
          <a:xfrm rot="10800000" flipV="1">
            <a:off x="1674726" y="507819"/>
            <a:ext cx="1989480" cy="307777"/>
          </a:xfrm>
          <a:prstGeom prst="rect">
            <a:avLst/>
          </a:prstGeom>
          <a:noFill/>
        </p:spPr>
        <p:txBody>
          <a:bodyPr wrap="square" rtlCol="0">
            <a:spAutoFit/>
          </a:bodyPr>
          <a:lstStyle/>
          <a:p>
            <a:r>
              <a:rPr lang="da-DK" sz="1400" b="1" dirty="0">
                <a:solidFill>
                  <a:srgbClr val="FF0000"/>
                </a:solidFill>
              </a:rPr>
              <a:t>Bevilling ikke indløst</a:t>
            </a:r>
          </a:p>
        </p:txBody>
      </p:sp>
      <p:sp>
        <p:nvSpPr>
          <p:cNvPr id="20" name="Tekstboks 19"/>
          <p:cNvSpPr txBox="1"/>
          <p:nvPr/>
        </p:nvSpPr>
        <p:spPr>
          <a:xfrm>
            <a:off x="3275856" y="4921423"/>
            <a:ext cx="4165117" cy="307777"/>
          </a:xfrm>
          <a:prstGeom prst="rect">
            <a:avLst/>
          </a:prstGeom>
          <a:noFill/>
        </p:spPr>
        <p:txBody>
          <a:bodyPr wrap="square" rtlCol="0">
            <a:spAutoFit/>
          </a:bodyPr>
          <a:lstStyle/>
          <a:p>
            <a:r>
              <a:rPr lang="da-DK" sz="1400" b="1" dirty="0">
                <a:solidFill>
                  <a:srgbClr val="FF0000"/>
                </a:solidFill>
              </a:rPr>
              <a:t>Indløst 5 </a:t>
            </a:r>
            <a:r>
              <a:rPr lang="da-DK" sz="1400" b="1" dirty="0" err="1">
                <a:solidFill>
                  <a:srgbClr val="FF0000"/>
                </a:solidFill>
              </a:rPr>
              <a:t>mdr</a:t>
            </a:r>
            <a:r>
              <a:rPr lang="da-DK" sz="1400" b="1" dirty="0">
                <a:solidFill>
                  <a:srgbClr val="FF0000"/>
                </a:solidFill>
              </a:rPr>
              <a:t> efter bevillingen blev udstedt</a:t>
            </a:r>
          </a:p>
        </p:txBody>
      </p:sp>
      <p:sp>
        <p:nvSpPr>
          <p:cNvPr id="2" name="Pladsholder til sidefod 1"/>
          <p:cNvSpPr>
            <a:spLocks noGrp="1"/>
          </p:cNvSpPr>
          <p:nvPr>
            <p:ph type="ftr" sz="quarter" idx="11"/>
          </p:nvPr>
        </p:nvSpPr>
        <p:spPr>
          <a:xfrm>
            <a:off x="5689897" y="6510140"/>
            <a:ext cx="3502152" cy="365125"/>
          </a:xfrm>
        </p:spPr>
        <p:txBody>
          <a:bodyPr/>
          <a:lstStyle/>
          <a:p>
            <a:r>
              <a:rPr lang="da-DK" dirty="0">
                <a:solidFill>
                  <a:schemeClr val="tx1"/>
                </a:solidFill>
              </a:rPr>
              <a:t>Jysk Sårforum 2018 Ålborg.</a:t>
            </a:r>
          </a:p>
        </p:txBody>
      </p:sp>
      <p:pic>
        <p:nvPicPr>
          <p:cNvPr id="4" name="Picture 2" descr="Billedresultat for shoe carto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751678" y="404664"/>
            <a:ext cx="676306" cy="4378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45222" y="1096611"/>
            <a:ext cx="1086818" cy="40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descr="Billedresultat for shoe carto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039263" y="1045134"/>
            <a:ext cx="676306" cy="43781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66217" y="404664"/>
            <a:ext cx="1086818" cy="40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82861" y="1655849"/>
            <a:ext cx="1086818" cy="40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descr="Billedresultat for shoe carto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374948" y="2216194"/>
            <a:ext cx="676306" cy="43781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22079" y="2227768"/>
            <a:ext cx="1086818" cy="40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77377" y="2740289"/>
            <a:ext cx="1086818" cy="40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descr="Billedresultat for shoe carto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022163" y="3928123"/>
            <a:ext cx="676306" cy="43781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69294" y="3939697"/>
            <a:ext cx="1086818" cy="40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descr="Billedresultat for shoe carto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7057027" y="4734821"/>
            <a:ext cx="676306" cy="43781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04158" y="4746395"/>
            <a:ext cx="1086818" cy="40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descr="Billedresultat for shoe carto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174563" y="5342791"/>
            <a:ext cx="676306" cy="43781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21694" y="5354365"/>
            <a:ext cx="1086818" cy="40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descr="Billedresultat for shoe carto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041075" y="5975326"/>
            <a:ext cx="676306" cy="43781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88206" y="5986900"/>
            <a:ext cx="1086818" cy="40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71473" y="3344521"/>
            <a:ext cx="1086818" cy="40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13676" y="2636622"/>
            <a:ext cx="631546" cy="65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91058" y="1469476"/>
            <a:ext cx="891803" cy="62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46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027664"/>
            <a:ext cx="7632848" cy="1143000"/>
          </a:xfrm>
        </p:spPr>
        <p:txBody>
          <a:bodyPr>
            <a:normAutofit fontScale="90000"/>
          </a:bodyPr>
          <a:lstStyle/>
          <a:p>
            <a:pPr algn="ctr"/>
            <a:r>
              <a:rPr lang="da-DK" dirty="0"/>
              <a:t>Bevilliget fodtøj</a:t>
            </a:r>
            <a:br>
              <a:rPr lang="da-DK" dirty="0"/>
            </a:br>
            <a:r>
              <a:rPr lang="da-DK" dirty="0"/>
              <a:t>2008-2018</a:t>
            </a:r>
          </a:p>
        </p:txBody>
      </p:sp>
      <p:sp>
        <p:nvSpPr>
          <p:cNvPr id="3" name="Pladsholder til indhold 2"/>
          <p:cNvSpPr>
            <a:spLocks noGrp="1"/>
          </p:cNvSpPr>
          <p:nvPr>
            <p:ph idx="1"/>
          </p:nvPr>
        </p:nvSpPr>
        <p:spPr>
          <a:xfrm>
            <a:off x="1043492" y="2323653"/>
            <a:ext cx="6777317" cy="2041452"/>
          </a:xfrm>
        </p:spPr>
        <p:txBody>
          <a:bodyPr/>
          <a:lstStyle/>
          <a:p>
            <a:r>
              <a:rPr lang="da-DK" dirty="0"/>
              <a:t>5 par sko inkl. indlæg</a:t>
            </a:r>
          </a:p>
          <a:p>
            <a:r>
              <a:rPr lang="da-DK" dirty="0"/>
              <a:t>1 par sandaler</a:t>
            </a:r>
          </a:p>
          <a:p>
            <a:r>
              <a:rPr lang="da-DK" dirty="0"/>
              <a:t>1 par vinterstøvler</a:t>
            </a:r>
          </a:p>
          <a:p>
            <a:r>
              <a:rPr lang="da-DK" dirty="0"/>
              <a:t>5 indlæg   </a:t>
            </a:r>
          </a:p>
          <a:p>
            <a:endParaRPr lang="da-DK" dirty="0"/>
          </a:p>
        </p:txBody>
      </p:sp>
      <p:sp>
        <p:nvSpPr>
          <p:cNvPr id="4" name="Pladsholder til sidefod 3"/>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2323974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332656"/>
            <a:ext cx="7024744" cy="1143000"/>
          </a:xfrm>
        </p:spPr>
        <p:txBody>
          <a:bodyPr/>
          <a:lstStyle/>
          <a:p>
            <a:r>
              <a:rPr lang="da-DK" dirty="0"/>
              <a:t>SYGDOMME</a:t>
            </a:r>
          </a:p>
        </p:txBody>
      </p:sp>
      <p:sp>
        <p:nvSpPr>
          <p:cNvPr id="3" name="Pladsholder til indhold 2"/>
          <p:cNvSpPr>
            <a:spLocks noGrp="1"/>
          </p:cNvSpPr>
          <p:nvPr>
            <p:ph idx="1"/>
          </p:nvPr>
        </p:nvSpPr>
        <p:spPr>
          <a:xfrm>
            <a:off x="1043492" y="1700808"/>
            <a:ext cx="6777317" cy="4131821"/>
          </a:xfrm>
        </p:spPr>
        <p:txBody>
          <a:bodyPr>
            <a:normAutofit fontScale="92500" lnSpcReduction="10000"/>
          </a:bodyPr>
          <a:lstStyle/>
          <a:p>
            <a:r>
              <a:rPr lang="da-DK" dirty="0"/>
              <a:t>2002 Diabetes type 2.</a:t>
            </a:r>
          </a:p>
          <a:p>
            <a:pPr lvl="1"/>
            <a:r>
              <a:rPr lang="da-DK" dirty="0"/>
              <a:t>Følges i diabetes ambulatoriet.</a:t>
            </a:r>
          </a:p>
          <a:p>
            <a:pPr lvl="1"/>
            <a:r>
              <a:rPr lang="da-DK" dirty="0"/>
              <a:t>Medicin: </a:t>
            </a:r>
            <a:r>
              <a:rPr lang="da-DK" dirty="0" err="1"/>
              <a:t>Metformin</a:t>
            </a:r>
            <a:r>
              <a:rPr lang="da-DK" dirty="0"/>
              <a:t>  og </a:t>
            </a:r>
            <a:r>
              <a:rPr lang="da-DK" dirty="0" err="1"/>
              <a:t>Tresiba</a:t>
            </a:r>
            <a:r>
              <a:rPr lang="da-DK" dirty="0"/>
              <a:t>.</a:t>
            </a:r>
          </a:p>
          <a:p>
            <a:pPr lvl="1"/>
            <a:r>
              <a:rPr lang="da-DK" dirty="0"/>
              <a:t>Behandlingsmål ?</a:t>
            </a:r>
          </a:p>
          <a:p>
            <a:pPr lvl="1"/>
            <a:r>
              <a:rPr lang="da-DK" dirty="0"/>
              <a:t>Feb. 2017 henvist til MDT.</a:t>
            </a:r>
          </a:p>
          <a:p>
            <a:r>
              <a:rPr lang="da-DK" dirty="0"/>
              <a:t>2013- </a:t>
            </a:r>
            <a:r>
              <a:rPr lang="da-DK" dirty="0" err="1"/>
              <a:t>Paroksystisk</a:t>
            </a:r>
            <a:r>
              <a:rPr lang="da-DK" dirty="0"/>
              <a:t> </a:t>
            </a:r>
            <a:r>
              <a:rPr lang="da-DK" dirty="0" err="1"/>
              <a:t>artrieflimmer</a:t>
            </a:r>
            <a:r>
              <a:rPr lang="da-DK" dirty="0"/>
              <a:t>.</a:t>
            </a:r>
          </a:p>
          <a:p>
            <a:r>
              <a:rPr lang="da-DK" dirty="0"/>
              <a:t>2016 RECTUM CANCER- STOMI.</a:t>
            </a:r>
          </a:p>
          <a:p>
            <a:r>
              <a:rPr lang="da-DK" dirty="0"/>
              <a:t>-2017 svimmel/fald- pacemaker</a:t>
            </a:r>
          </a:p>
          <a:p>
            <a:r>
              <a:rPr lang="da-DK" dirty="0"/>
              <a:t>-2017 </a:t>
            </a:r>
            <a:r>
              <a:rPr lang="da-DK" dirty="0" err="1"/>
              <a:t>obs</a:t>
            </a:r>
            <a:r>
              <a:rPr lang="da-DK" dirty="0"/>
              <a:t> blodsygdom, mistanken afkræftes.</a:t>
            </a:r>
          </a:p>
          <a:p>
            <a:r>
              <a:rPr lang="da-DK" dirty="0"/>
              <a:t>2017 </a:t>
            </a:r>
            <a:r>
              <a:rPr lang="da-DK" dirty="0" err="1"/>
              <a:t>Retinopati</a:t>
            </a:r>
            <a:r>
              <a:rPr lang="da-DK" dirty="0"/>
              <a:t>-Laserbehandling.</a:t>
            </a:r>
          </a:p>
          <a:p>
            <a:r>
              <a:rPr lang="da-DK" dirty="0"/>
              <a:t>2018 kontrol(</a:t>
            </a:r>
            <a:r>
              <a:rPr lang="da-DK" dirty="0" err="1"/>
              <a:t>colon</a:t>
            </a:r>
            <a:r>
              <a:rPr lang="da-DK" dirty="0"/>
              <a:t> cancer).</a:t>
            </a:r>
          </a:p>
          <a:p>
            <a:pPr marL="68580" indent="0">
              <a:buNone/>
            </a:pPr>
            <a:endParaRPr lang="da-DK" dirty="0">
              <a:solidFill>
                <a:srgbClr val="FF0000"/>
              </a:solidFill>
            </a:endParaRPr>
          </a:p>
        </p:txBody>
      </p:sp>
      <p:sp>
        <p:nvSpPr>
          <p:cNvPr id="4" name="Pladsholder til sidefod 3"/>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293175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SAMARBEJDSPARTNERE ?</a:t>
            </a:r>
          </a:p>
        </p:txBody>
      </p:sp>
      <p:sp>
        <p:nvSpPr>
          <p:cNvPr id="3" name="Pladsholder til indhold 2"/>
          <p:cNvSpPr>
            <a:spLocks noGrp="1"/>
          </p:cNvSpPr>
          <p:nvPr>
            <p:ph idx="1"/>
          </p:nvPr>
        </p:nvSpPr>
        <p:spPr/>
        <p:txBody>
          <a:bodyPr>
            <a:normAutofit/>
          </a:bodyPr>
          <a:lstStyle/>
          <a:p>
            <a:endParaRPr lang="da-DK" dirty="0"/>
          </a:p>
          <a:p>
            <a:r>
              <a:rPr lang="da-DK" dirty="0"/>
              <a:t>Egen læge.</a:t>
            </a:r>
          </a:p>
          <a:p>
            <a:r>
              <a:rPr lang="da-DK" dirty="0"/>
              <a:t>Bandagist.</a:t>
            </a:r>
          </a:p>
          <a:p>
            <a:r>
              <a:rPr lang="da-DK" dirty="0"/>
              <a:t>Fodterapeut.</a:t>
            </a:r>
          </a:p>
          <a:p>
            <a:r>
              <a:rPr lang="da-DK" dirty="0"/>
              <a:t>Diabetes ambulatoriet.</a:t>
            </a:r>
          </a:p>
        </p:txBody>
      </p:sp>
      <p:sp>
        <p:nvSpPr>
          <p:cNvPr id="4" name="Pladsholder til sidefod 3"/>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183280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Agenda</a:t>
            </a:r>
          </a:p>
        </p:txBody>
      </p:sp>
      <p:sp>
        <p:nvSpPr>
          <p:cNvPr id="3" name="Pladsholder til indhold 2"/>
          <p:cNvSpPr>
            <a:spLocks noGrp="1"/>
          </p:cNvSpPr>
          <p:nvPr>
            <p:ph idx="1"/>
          </p:nvPr>
        </p:nvSpPr>
        <p:spPr>
          <a:xfrm>
            <a:off x="539552" y="2323652"/>
            <a:ext cx="8208912" cy="3508977"/>
          </a:xfrm>
        </p:spPr>
        <p:txBody>
          <a:bodyPr/>
          <a:lstStyle/>
          <a:p>
            <a:r>
              <a:rPr lang="da-DK" dirty="0"/>
              <a:t>Hvem er Jeg!</a:t>
            </a:r>
          </a:p>
          <a:p>
            <a:r>
              <a:rPr lang="da-DK" dirty="0"/>
              <a:t>Borgeren</a:t>
            </a:r>
          </a:p>
          <a:p>
            <a:r>
              <a:rPr lang="da-DK" dirty="0"/>
              <a:t>Sårforløb</a:t>
            </a:r>
          </a:p>
          <a:p>
            <a:r>
              <a:rPr lang="da-DK" dirty="0"/>
              <a:t>Økonomiske konsekvenser for Middelfart kommune</a:t>
            </a:r>
          </a:p>
          <a:p>
            <a:endParaRPr lang="da-DK" dirty="0"/>
          </a:p>
          <a:p>
            <a:endParaRPr lang="da-DK" dirty="0"/>
          </a:p>
        </p:txBody>
      </p:sp>
      <p:sp>
        <p:nvSpPr>
          <p:cNvPr id="4" name="Pladsholder til sidefod 3"/>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1591104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a-DK" dirty="0"/>
              <a:t>Økonomiske konsekvenser for Middelfart kommune</a:t>
            </a:r>
          </a:p>
        </p:txBody>
      </p:sp>
      <p:sp>
        <p:nvSpPr>
          <p:cNvPr id="3" name="Undertitel 2"/>
          <p:cNvSpPr>
            <a:spLocks noGrp="1"/>
          </p:cNvSpPr>
          <p:nvPr>
            <p:ph type="subTitle" idx="1"/>
          </p:nvPr>
        </p:nvSpPr>
        <p:spPr/>
        <p:txBody>
          <a:bodyPr/>
          <a:lstStyle/>
          <a:p>
            <a:endParaRPr lang="da-DK"/>
          </a:p>
        </p:txBody>
      </p:sp>
      <p:sp>
        <p:nvSpPr>
          <p:cNvPr id="4" name="Pladsholder til sidefod 3"/>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3874559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644008" y="2204864"/>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5"/>
          <p:cNvSpPr>
            <a:spLocks noGrp="1"/>
          </p:cNvSpPr>
          <p:nvPr>
            <p:ph type="title"/>
          </p:nvPr>
        </p:nvSpPr>
        <p:spPr>
          <a:xfrm>
            <a:off x="1043608" y="681199"/>
            <a:ext cx="3304572" cy="1463153"/>
          </a:xfrm>
        </p:spPr>
        <p:txBody>
          <a:bodyPr>
            <a:normAutofit fontScale="90000"/>
          </a:bodyPr>
          <a:lstStyle/>
          <a:p>
            <a:r>
              <a:rPr lang="da-DK" dirty="0"/>
              <a:t>Traumesår på </a:t>
            </a:r>
            <a:r>
              <a:rPr lang="da-DK" dirty="0" err="1"/>
              <a:t>crus</a:t>
            </a:r>
            <a:r>
              <a:rPr lang="da-DK" dirty="0"/>
              <a:t> +</a:t>
            </a:r>
            <a:br>
              <a:rPr lang="da-DK" dirty="0"/>
            </a:br>
            <a:r>
              <a:rPr lang="da-DK" dirty="0"/>
              <a:t>Diabetisk </a:t>
            </a:r>
            <a:r>
              <a:rPr lang="da-DK" dirty="0" err="1"/>
              <a:t>fodsår</a:t>
            </a:r>
            <a:r>
              <a:rPr lang="da-DK" dirty="0"/>
              <a:t> </a:t>
            </a:r>
            <a:r>
              <a:rPr lang="da-DK" dirty="0" err="1"/>
              <a:t>wagner</a:t>
            </a:r>
            <a:r>
              <a:rPr lang="da-DK" dirty="0"/>
              <a:t> gr.1</a:t>
            </a:r>
          </a:p>
        </p:txBody>
      </p:sp>
      <p:sp>
        <p:nvSpPr>
          <p:cNvPr id="10" name="Pladsholder til tekst 9"/>
          <p:cNvSpPr>
            <a:spLocks noGrp="1"/>
          </p:cNvSpPr>
          <p:nvPr>
            <p:ph type="body" sz="half" idx="2"/>
          </p:nvPr>
        </p:nvSpPr>
        <p:spPr>
          <a:xfrm>
            <a:off x="1115616" y="2564904"/>
            <a:ext cx="3298784" cy="1517904"/>
          </a:xfrm>
        </p:spPr>
        <p:txBody>
          <a:bodyPr>
            <a:noAutofit/>
          </a:bodyPr>
          <a:lstStyle/>
          <a:p>
            <a:r>
              <a:rPr lang="da-DK" sz="2400" dirty="0">
                <a:solidFill>
                  <a:schemeClr val="accent1"/>
                </a:solidFill>
              </a:rPr>
              <a:t>har  </a:t>
            </a:r>
            <a:r>
              <a:rPr lang="da-DK" sz="2500" dirty="0">
                <a:solidFill>
                  <a:schemeClr val="accent1"/>
                </a:solidFill>
              </a:rPr>
              <a:t>resulteret</a:t>
            </a:r>
            <a:r>
              <a:rPr lang="da-DK" sz="2400" dirty="0">
                <a:solidFill>
                  <a:schemeClr val="accent1"/>
                </a:solidFill>
              </a:rPr>
              <a:t> i 7 akutte indlæggelser grundet rosen.</a:t>
            </a:r>
          </a:p>
        </p:txBody>
      </p:sp>
      <p:pic>
        <p:nvPicPr>
          <p:cNvPr id="5123" name="Picture 3" descr="C:\Users\kontor\Searches\Desktop\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841276"/>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kontor\Searches\Desktop\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1556792"/>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125618" y="4077072"/>
            <a:ext cx="2084780" cy="1584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dsholder til sidefod 1"/>
          <p:cNvSpPr>
            <a:spLocks noGrp="1"/>
          </p:cNvSpPr>
          <p:nvPr>
            <p:ph type="ftr" sz="quarter" idx="11"/>
          </p:nvPr>
        </p:nvSpPr>
        <p:spPr>
          <a:xfrm>
            <a:off x="4932040" y="6381328"/>
            <a:ext cx="3493664" cy="365125"/>
          </a:xfrm>
        </p:spPr>
        <p:txBody>
          <a:bodyPr/>
          <a:lstStyle/>
          <a:p>
            <a:r>
              <a:rPr lang="da-DK" dirty="0">
                <a:solidFill>
                  <a:schemeClr val="tx1"/>
                </a:solidFill>
              </a:rPr>
              <a:t>Jysk Sårforum 2018 Ålborg.</a:t>
            </a:r>
          </a:p>
        </p:txBody>
      </p:sp>
      <p:sp>
        <p:nvSpPr>
          <p:cNvPr id="11" name="Pladsholder til tekst 9"/>
          <p:cNvSpPr txBox="1">
            <a:spLocks/>
          </p:cNvSpPr>
          <p:nvPr/>
        </p:nvSpPr>
        <p:spPr>
          <a:xfrm>
            <a:off x="1043608" y="4259923"/>
            <a:ext cx="3298784" cy="969277"/>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9pPr>
          </a:lstStyle>
          <a:p>
            <a:r>
              <a:rPr lang="da-DK" sz="2400" dirty="0" err="1">
                <a:solidFill>
                  <a:schemeClr val="accent1"/>
                </a:solidFill>
              </a:rPr>
              <a:t>Medfinanisering</a:t>
            </a:r>
            <a:r>
              <a:rPr lang="da-DK" sz="2400" dirty="0">
                <a:solidFill>
                  <a:schemeClr val="accent1"/>
                </a:solidFill>
              </a:rPr>
              <a:t> : </a:t>
            </a:r>
          </a:p>
          <a:p>
            <a:r>
              <a:rPr lang="da-DK" sz="2400" dirty="0">
                <a:solidFill>
                  <a:schemeClr val="accent1"/>
                </a:solidFill>
              </a:rPr>
              <a:t>7x 2000kr = 14.000kr.</a:t>
            </a:r>
          </a:p>
        </p:txBody>
      </p:sp>
    </p:spTree>
    <p:extLst>
      <p:ext uri="{BB962C8B-B14F-4D97-AF65-F5344CB8AC3E}">
        <p14:creationId xmlns:p14="http://schemas.microsoft.com/office/powerpoint/2010/main" val="128569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692696"/>
            <a:ext cx="7024744" cy="745152"/>
          </a:xfrm>
        </p:spPr>
        <p:txBody>
          <a:bodyPr>
            <a:normAutofit/>
          </a:bodyPr>
          <a:lstStyle/>
          <a:p>
            <a:r>
              <a:rPr lang="da-DK" dirty="0"/>
              <a:t>Sygeplejetimer</a:t>
            </a:r>
          </a:p>
        </p:txBody>
      </p:sp>
      <p:sp>
        <p:nvSpPr>
          <p:cNvPr id="5" name="Pladsholder til tekst 4"/>
          <p:cNvSpPr>
            <a:spLocks noGrp="1"/>
          </p:cNvSpPr>
          <p:nvPr>
            <p:ph type="body" idx="1"/>
          </p:nvPr>
        </p:nvSpPr>
        <p:spPr>
          <a:xfrm>
            <a:off x="971600" y="1340768"/>
            <a:ext cx="3057148" cy="639762"/>
          </a:xfrm>
        </p:spPr>
        <p:txBody>
          <a:bodyPr/>
          <a:lstStyle/>
          <a:p>
            <a:r>
              <a:rPr lang="da-DK" dirty="0"/>
              <a:t>Leveret tid</a:t>
            </a:r>
          </a:p>
        </p:txBody>
      </p:sp>
      <p:sp>
        <p:nvSpPr>
          <p:cNvPr id="6" name="Pladsholder til indhold 5"/>
          <p:cNvSpPr>
            <a:spLocks noGrp="1"/>
          </p:cNvSpPr>
          <p:nvPr>
            <p:ph sz="half" idx="2"/>
          </p:nvPr>
        </p:nvSpPr>
        <p:spPr>
          <a:xfrm>
            <a:off x="611560" y="1999453"/>
            <a:ext cx="3633993" cy="2835797"/>
          </a:xfrm>
        </p:spPr>
        <p:txBody>
          <a:bodyPr>
            <a:normAutofit fontScale="92500" lnSpcReduction="20000"/>
          </a:bodyPr>
          <a:lstStyle/>
          <a:p>
            <a:r>
              <a:rPr lang="da-DK" dirty="0"/>
              <a:t>2014: 	12 timer</a:t>
            </a:r>
          </a:p>
          <a:p>
            <a:r>
              <a:rPr lang="da-DK" dirty="0"/>
              <a:t>2015: 	49 timer</a:t>
            </a:r>
          </a:p>
          <a:p>
            <a:r>
              <a:rPr lang="da-DK" dirty="0"/>
              <a:t>2016: 	41 timer</a:t>
            </a:r>
          </a:p>
          <a:p>
            <a:r>
              <a:rPr lang="da-DK" dirty="0"/>
              <a:t>2017: 	25 timer</a:t>
            </a:r>
          </a:p>
          <a:p>
            <a:r>
              <a:rPr lang="da-DK" u="sng" dirty="0"/>
              <a:t>2018: 	13 timer</a:t>
            </a:r>
          </a:p>
          <a:p>
            <a:r>
              <a:rPr lang="da-DK" dirty="0"/>
              <a:t>Samlet:	140 timer</a:t>
            </a:r>
          </a:p>
          <a:p>
            <a:endParaRPr lang="da-DK" dirty="0"/>
          </a:p>
          <a:p>
            <a:r>
              <a:rPr lang="da-DK" dirty="0"/>
              <a:t>Samet omk. 63.700kr</a:t>
            </a:r>
          </a:p>
        </p:txBody>
      </p:sp>
      <p:sp>
        <p:nvSpPr>
          <p:cNvPr id="7" name="Pladsholder til tekst 6"/>
          <p:cNvSpPr>
            <a:spLocks noGrp="1"/>
          </p:cNvSpPr>
          <p:nvPr>
            <p:ph type="body" sz="quarter" idx="3"/>
          </p:nvPr>
        </p:nvSpPr>
        <p:spPr>
          <a:xfrm>
            <a:off x="5188691" y="1340769"/>
            <a:ext cx="3055717" cy="639762"/>
          </a:xfrm>
        </p:spPr>
        <p:txBody>
          <a:bodyPr>
            <a:normAutofit/>
          </a:bodyPr>
          <a:lstStyle/>
          <a:p>
            <a:r>
              <a:rPr lang="da-DK" dirty="0"/>
              <a:t>Visiteret tid</a:t>
            </a:r>
          </a:p>
        </p:txBody>
      </p:sp>
      <p:sp>
        <p:nvSpPr>
          <p:cNvPr id="3" name="Pladsholder til sidefod 2"/>
          <p:cNvSpPr>
            <a:spLocks noGrp="1"/>
          </p:cNvSpPr>
          <p:nvPr>
            <p:ph type="ftr" sz="quarter" idx="11"/>
          </p:nvPr>
        </p:nvSpPr>
        <p:spPr/>
        <p:txBody>
          <a:bodyPr/>
          <a:lstStyle/>
          <a:p>
            <a:r>
              <a:rPr lang="da-DK"/>
              <a:t>Jysk Sårforum 2018 Ålborg.</a:t>
            </a:r>
          </a:p>
        </p:txBody>
      </p:sp>
      <p:sp>
        <p:nvSpPr>
          <p:cNvPr id="10" name="Pladsholder til indhold 5"/>
          <p:cNvSpPr txBox="1">
            <a:spLocks/>
          </p:cNvSpPr>
          <p:nvPr/>
        </p:nvSpPr>
        <p:spPr>
          <a:xfrm>
            <a:off x="4538407" y="1988840"/>
            <a:ext cx="3633993" cy="2835797"/>
          </a:xfrm>
          <a:prstGeom prst="rect">
            <a:avLst/>
          </a:prstGeom>
        </p:spPr>
        <p:txBody>
          <a:bodyPr vert="horz" lIns="91440" tIns="45720" rIns="91440" bIns="45720" rtlCol="0">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r>
              <a:rPr lang="da-DK" dirty="0"/>
              <a:t>2014: 	29 timer</a:t>
            </a:r>
          </a:p>
          <a:p>
            <a:r>
              <a:rPr lang="da-DK" dirty="0"/>
              <a:t>2015: 	91 timer</a:t>
            </a:r>
          </a:p>
          <a:p>
            <a:r>
              <a:rPr lang="da-DK" dirty="0"/>
              <a:t>2016: 	50 timer</a:t>
            </a:r>
          </a:p>
          <a:p>
            <a:r>
              <a:rPr lang="da-DK" dirty="0"/>
              <a:t>2017: 	30 timer</a:t>
            </a:r>
          </a:p>
          <a:p>
            <a:r>
              <a:rPr lang="da-DK" u="sng" dirty="0"/>
              <a:t>2018: 	16 timer</a:t>
            </a:r>
          </a:p>
          <a:p>
            <a:r>
              <a:rPr lang="da-DK" dirty="0"/>
              <a:t>Samlet:	216 timer</a:t>
            </a:r>
          </a:p>
          <a:p>
            <a:endParaRPr lang="da-DK" dirty="0"/>
          </a:p>
          <a:p>
            <a:r>
              <a:rPr lang="da-DK" dirty="0"/>
              <a:t>-</a:t>
            </a:r>
          </a:p>
          <a:p>
            <a:endParaRPr lang="da-DK" dirty="0"/>
          </a:p>
        </p:txBody>
      </p:sp>
    </p:spTree>
    <p:extLst>
      <p:ext uri="{BB962C8B-B14F-4D97-AF65-F5344CB8AC3E}">
        <p14:creationId xmlns:p14="http://schemas.microsoft.com/office/powerpoint/2010/main" val="1810079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pPr marL="0" indent="0">
              <a:buNone/>
            </a:pPr>
            <a:endParaRPr lang="da-DK" dirty="0"/>
          </a:p>
          <a:p>
            <a:pPr marL="0" indent="0">
              <a:buNone/>
            </a:pPr>
            <a:r>
              <a:rPr lang="da-DK" dirty="0"/>
              <a:t>		</a:t>
            </a:r>
          </a:p>
          <a:p>
            <a:pPr marL="0" indent="0">
              <a:buNone/>
            </a:pPr>
            <a:endParaRPr lang="da-DK" dirty="0"/>
          </a:p>
        </p:txBody>
      </p:sp>
      <p:sp>
        <p:nvSpPr>
          <p:cNvPr id="2" name="Titel 1"/>
          <p:cNvSpPr>
            <a:spLocks noGrp="1"/>
          </p:cNvSpPr>
          <p:nvPr>
            <p:ph type="title"/>
          </p:nvPr>
        </p:nvSpPr>
        <p:spPr>
          <a:xfrm>
            <a:off x="4860032" y="836713"/>
            <a:ext cx="3184373" cy="2142528"/>
          </a:xfrm>
        </p:spPr>
        <p:txBody>
          <a:bodyPr>
            <a:normAutofit fontScale="90000"/>
          </a:bodyPr>
          <a:lstStyle/>
          <a:p>
            <a:r>
              <a:rPr lang="da-DK" dirty="0"/>
              <a:t>Bandager. Udgifter pr uge ved 3 skift= 40 KR.</a:t>
            </a:r>
            <a:br>
              <a:rPr lang="da-DK" dirty="0"/>
            </a:br>
            <a:endParaRPr lang="da-DK" dirty="0"/>
          </a:p>
        </p:txBody>
      </p:sp>
      <p:sp>
        <p:nvSpPr>
          <p:cNvPr id="4" name="Pladsholder til tekst 3"/>
          <p:cNvSpPr>
            <a:spLocks noGrp="1"/>
          </p:cNvSpPr>
          <p:nvPr>
            <p:ph type="body" sz="half" idx="2"/>
          </p:nvPr>
        </p:nvSpPr>
        <p:spPr/>
        <p:txBody>
          <a:bodyPr/>
          <a:lstStyle/>
          <a:p>
            <a:endParaRPr lang="da-DK" dirty="0"/>
          </a:p>
          <a:p>
            <a:endParaRPr lang="da-DK" dirty="0"/>
          </a:p>
          <a:p>
            <a:r>
              <a:rPr lang="da-DK" dirty="0"/>
              <a:t>Indtil videre  er der brugt bandager for 736Okr.</a:t>
            </a:r>
          </a:p>
        </p:txBody>
      </p:sp>
      <p:pic>
        <p:nvPicPr>
          <p:cNvPr id="2052" name="Picture 4" descr="https://mediqdanmark.dk/imager/42/79/42-79-268.jpg?s=size&amp;w=90&amp;=h=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425" y="2497882"/>
            <a:ext cx="857250"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40115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6030" y="3764657"/>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mediqdanmark.dk/imager/03/99/03-99-012.jpg?s=sear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937" y="836712"/>
            <a:ext cx="1571625" cy="7334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mediqdanmark.dk/imager/25/42/25-42-215.jpg?s=sear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7138" y="2558058"/>
            <a:ext cx="14668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mediqdanmark.dk/imager/56/20/56-20-140.jpg?s=sear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4337" y="3240782"/>
            <a:ext cx="10382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mediqdanmark.dk/imager/71/79/71-79-981.jpg?s=sear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9513" y="5229200"/>
            <a:ext cx="11334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mediqdanmark.dk/imager/72/88/72-88-831.jpg?s=searc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1600" y="1093887"/>
            <a:ext cx="3429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image.abena.com/290420-Smal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6365" y="4826247"/>
            <a:ext cx="1067965" cy="1067965"/>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08104" y="3145532"/>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dsholder til sidefod 4"/>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1684634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pPr algn="ctr"/>
            <a:r>
              <a:rPr lang="da-DK" dirty="0"/>
              <a:t>Økonomiske konsekvenser for Middelfart kommune</a:t>
            </a:r>
            <a:r>
              <a:rPr lang="da-DK" sz="3600" dirty="0"/>
              <a:t> 2014-2018</a:t>
            </a:r>
          </a:p>
        </p:txBody>
      </p:sp>
      <p:sp>
        <p:nvSpPr>
          <p:cNvPr id="4" name="Pladsholder til indhold 3"/>
          <p:cNvSpPr>
            <a:spLocks noGrp="1"/>
          </p:cNvSpPr>
          <p:nvPr>
            <p:ph idx="1"/>
          </p:nvPr>
        </p:nvSpPr>
        <p:spPr/>
        <p:txBody>
          <a:bodyPr/>
          <a:lstStyle/>
          <a:p>
            <a:r>
              <a:rPr lang="da-DK" dirty="0">
                <a:solidFill>
                  <a:schemeClr val="accent1"/>
                </a:solidFill>
              </a:rPr>
              <a:t>Medfinansiering :	14.000kr</a:t>
            </a:r>
          </a:p>
          <a:p>
            <a:r>
              <a:rPr lang="da-DK" dirty="0">
                <a:solidFill>
                  <a:schemeClr val="accent1"/>
                </a:solidFill>
              </a:rPr>
              <a:t>Sygeplejetimer:		63.700kr</a:t>
            </a:r>
          </a:p>
          <a:p>
            <a:r>
              <a:rPr lang="da-DK" u="sng" dirty="0">
                <a:solidFill>
                  <a:schemeClr val="accent1"/>
                </a:solidFill>
              </a:rPr>
              <a:t>Materialer:		  7.300kr</a:t>
            </a:r>
          </a:p>
          <a:p>
            <a:r>
              <a:rPr lang="da-DK" dirty="0">
                <a:solidFill>
                  <a:schemeClr val="accent1"/>
                </a:solidFill>
              </a:rPr>
              <a:t>Total omk.		85.000kr</a:t>
            </a:r>
          </a:p>
          <a:p>
            <a:endParaRPr lang="da-DK" dirty="0"/>
          </a:p>
        </p:txBody>
      </p:sp>
      <p:sp>
        <p:nvSpPr>
          <p:cNvPr id="2" name="Pladsholder til sidefod 1"/>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401023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pPr algn="ctr"/>
            <a:r>
              <a:rPr lang="da-DK" dirty="0"/>
              <a:t>Økonomiske konsekvenser for Middelfart kommune</a:t>
            </a:r>
            <a:r>
              <a:rPr lang="da-DK" sz="3600" dirty="0"/>
              <a:t> 2008-2009</a:t>
            </a:r>
          </a:p>
        </p:txBody>
      </p:sp>
      <p:sp>
        <p:nvSpPr>
          <p:cNvPr id="4" name="Pladsholder til indhold 3"/>
          <p:cNvSpPr>
            <a:spLocks noGrp="1"/>
          </p:cNvSpPr>
          <p:nvPr>
            <p:ph idx="1"/>
          </p:nvPr>
        </p:nvSpPr>
        <p:spPr/>
        <p:txBody>
          <a:bodyPr/>
          <a:lstStyle/>
          <a:p>
            <a:r>
              <a:rPr lang="da-DK" dirty="0">
                <a:solidFill>
                  <a:schemeClr val="accent1"/>
                </a:solidFill>
              </a:rPr>
              <a:t>Sygeplejetimer:		63.000kr</a:t>
            </a:r>
          </a:p>
        </p:txBody>
      </p:sp>
      <p:sp>
        <p:nvSpPr>
          <p:cNvPr id="2" name="Pladsholder til sidefod 1"/>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1012436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Præsentation</a:t>
            </a:r>
          </a:p>
        </p:txBody>
      </p:sp>
      <p:sp>
        <p:nvSpPr>
          <p:cNvPr id="3" name="Pladsholder til indhold 2"/>
          <p:cNvSpPr>
            <a:spLocks noGrp="1"/>
          </p:cNvSpPr>
          <p:nvPr>
            <p:ph idx="1"/>
          </p:nvPr>
        </p:nvSpPr>
        <p:spPr/>
        <p:txBody>
          <a:bodyPr/>
          <a:lstStyle/>
          <a:p>
            <a:r>
              <a:rPr lang="da-DK" dirty="0"/>
              <a:t>Sårsygeplejerske i Middelfart kommune siden 2009.</a:t>
            </a:r>
          </a:p>
          <a:p>
            <a:r>
              <a:rPr lang="da-DK" dirty="0"/>
              <a:t>Modul : Vanskeligt helende sår på </a:t>
            </a:r>
            <a:r>
              <a:rPr lang="da-DK" dirty="0" err="1"/>
              <a:t>Ucsyd</a:t>
            </a:r>
            <a:r>
              <a:rPr lang="da-DK" dirty="0"/>
              <a:t>  sep.2017.- opgave.</a:t>
            </a:r>
          </a:p>
        </p:txBody>
      </p:sp>
      <p:sp>
        <p:nvSpPr>
          <p:cNvPr id="4" name="Pladsholder til sidefod 3"/>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353022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Borgeren</a:t>
            </a:r>
          </a:p>
        </p:txBody>
      </p:sp>
      <p:sp>
        <p:nvSpPr>
          <p:cNvPr id="3" name="Pladsholder til indhold 2"/>
          <p:cNvSpPr>
            <a:spLocks noGrp="1"/>
          </p:cNvSpPr>
          <p:nvPr>
            <p:ph idx="1"/>
          </p:nvPr>
        </p:nvSpPr>
        <p:spPr/>
        <p:txBody>
          <a:bodyPr>
            <a:normAutofit fontScale="92500" lnSpcReduction="10000"/>
          </a:bodyPr>
          <a:lstStyle/>
          <a:p>
            <a:r>
              <a:rPr lang="da-DK" dirty="0"/>
              <a:t>65år.</a:t>
            </a:r>
          </a:p>
          <a:p>
            <a:r>
              <a:rPr lang="da-DK" dirty="0"/>
              <a:t>Elektriker.</a:t>
            </a:r>
          </a:p>
          <a:p>
            <a:r>
              <a:rPr lang="da-DK" dirty="0"/>
              <a:t>Visevært.</a:t>
            </a:r>
          </a:p>
          <a:p>
            <a:r>
              <a:rPr lang="da-DK" dirty="0"/>
              <a:t>Hjemmeværnsmand.</a:t>
            </a:r>
          </a:p>
          <a:p>
            <a:r>
              <a:rPr lang="da-DK" dirty="0"/>
              <a:t>Type 2 diabetes.</a:t>
            </a:r>
          </a:p>
          <a:p>
            <a:r>
              <a:rPr lang="da-DK" dirty="0"/>
              <a:t>Tidligere </a:t>
            </a:r>
            <a:r>
              <a:rPr lang="da-DK" dirty="0" err="1"/>
              <a:t>fodsår</a:t>
            </a:r>
            <a:r>
              <a:rPr lang="da-DK" dirty="0"/>
              <a:t> 2008-2009.</a:t>
            </a:r>
          </a:p>
          <a:p>
            <a:r>
              <a:rPr lang="da-DK" dirty="0"/>
              <a:t>Ex ryger.</a:t>
            </a:r>
          </a:p>
          <a:p>
            <a:r>
              <a:rPr lang="da-DK" dirty="0"/>
              <a:t>Alkoholforbrug&gt; 14 genstande/uge.</a:t>
            </a:r>
          </a:p>
          <a:p>
            <a:r>
              <a:rPr lang="da-DK" dirty="0"/>
              <a:t>Biavler. 2018</a:t>
            </a:r>
          </a:p>
          <a:p>
            <a:pPr marL="0" indent="0">
              <a:buNone/>
            </a:pPr>
            <a:endParaRPr lang="da-DK" dirty="0"/>
          </a:p>
          <a:p>
            <a:endParaRPr lang="da-DK" dirty="0"/>
          </a:p>
        </p:txBody>
      </p:sp>
      <p:pic>
        <p:nvPicPr>
          <p:cNvPr id="2050" name="Picture 2" descr="Billedresultat for cartoon elektrik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916832"/>
            <a:ext cx="1485900" cy="1924051"/>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sidefod 3"/>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179338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a-DK" dirty="0"/>
              <a:t>Sep.2014. </a:t>
            </a:r>
            <a:br>
              <a:rPr lang="da-DK" dirty="0"/>
            </a:br>
            <a:r>
              <a:rPr lang="da-DK" dirty="0"/>
              <a:t>Borger med diabetisk </a:t>
            </a:r>
            <a:r>
              <a:rPr lang="da-DK" dirty="0" err="1"/>
              <a:t>fodsår</a:t>
            </a:r>
            <a:r>
              <a:rPr lang="da-DK" dirty="0"/>
              <a:t>.</a:t>
            </a:r>
          </a:p>
        </p:txBody>
      </p:sp>
      <p:pic>
        <p:nvPicPr>
          <p:cNvPr id="307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123985" y="2324100"/>
            <a:ext cx="4615043"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https://www.pleje.net/iridium/605922bd957d3f325f2046aaa06bf97f/MVC/Image/12125/18015/?Action=getFile&amp;FileID=192993&amp;FileName=474460Aphpvrhntrxsj.jpg&amp;size=600&amp;Key=538bdeae554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3" name="Pladsholder til sidefod 2"/>
          <p:cNvSpPr>
            <a:spLocks noGrp="1"/>
          </p:cNvSpPr>
          <p:nvPr>
            <p:ph type="ftr" sz="quarter" idx="11"/>
          </p:nvPr>
        </p:nvSpPr>
        <p:spPr/>
        <p:txBody>
          <a:bodyPr/>
          <a:lstStyle/>
          <a:p>
            <a:r>
              <a:rPr lang="da-DK" dirty="0"/>
              <a:t>Jysk Sårforum 2018 Ålborg.</a:t>
            </a:r>
          </a:p>
        </p:txBody>
      </p:sp>
    </p:spTree>
    <p:extLst>
      <p:ext uri="{BB962C8B-B14F-4D97-AF65-F5344CB8AC3E}">
        <p14:creationId xmlns:p14="http://schemas.microsoft.com/office/powerpoint/2010/main" val="208879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Sårambulatoriet.</a:t>
            </a:r>
          </a:p>
        </p:txBody>
      </p:sp>
      <p:sp>
        <p:nvSpPr>
          <p:cNvPr id="3" name="Pladsholder til indhold 2"/>
          <p:cNvSpPr>
            <a:spLocks noGrp="1"/>
          </p:cNvSpPr>
          <p:nvPr>
            <p:ph idx="1"/>
          </p:nvPr>
        </p:nvSpPr>
        <p:spPr/>
        <p:txBody>
          <a:bodyPr/>
          <a:lstStyle/>
          <a:p>
            <a:r>
              <a:rPr lang="da-DK" dirty="0"/>
              <a:t>1 besøg sep. 2014.</a:t>
            </a:r>
          </a:p>
          <a:p>
            <a:r>
              <a:rPr lang="da-DK" dirty="0"/>
              <a:t>Får udleveret terapisko.</a:t>
            </a:r>
          </a:p>
          <a:p>
            <a:r>
              <a:rPr lang="da-DK" dirty="0"/>
              <a:t>Oprettes i telemedicin</a:t>
            </a:r>
          </a:p>
        </p:txBody>
      </p:sp>
      <p:sp>
        <p:nvSpPr>
          <p:cNvPr id="4" name="Pladsholder til sidefod 3"/>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64880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Telekonsultation/fremmøde</a:t>
            </a:r>
          </a:p>
        </p:txBody>
      </p:sp>
      <p:sp>
        <p:nvSpPr>
          <p:cNvPr id="3" name="Pladsholder til indhold 2"/>
          <p:cNvSpPr>
            <a:spLocks noGrp="1"/>
          </p:cNvSpPr>
          <p:nvPr>
            <p:ph idx="1"/>
          </p:nvPr>
        </p:nvSpPr>
        <p:spPr/>
        <p:txBody>
          <a:bodyPr/>
          <a:lstStyle/>
          <a:p>
            <a:r>
              <a:rPr lang="da-DK" dirty="0"/>
              <a:t>Okt. 2014 telesår</a:t>
            </a:r>
          </a:p>
          <a:p>
            <a:r>
              <a:rPr lang="da-DK" dirty="0"/>
              <a:t>Fået nye sko/8timer</a:t>
            </a:r>
          </a:p>
          <a:p>
            <a:r>
              <a:rPr lang="da-DK" dirty="0"/>
              <a:t>Terapisko</a:t>
            </a:r>
          </a:p>
          <a:p>
            <a:endParaRPr lang="da-DK" dirty="0"/>
          </a:p>
          <a:p>
            <a:endParaRPr lang="da-DK" dirty="0"/>
          </a:p>
          <a:p>
            <a:endParaRPr lang="da-DK" dirty="0"/>
          </a:p>
          <a:p>
            <a:r>
              <a:rPr lang="da-DK" dirty="0"/>
              <a:t> Nov.2014  telesår</a:t>
            </a:r>
          </a:p>
        </p:txBody>
      </p:sp>
      <p:pic>
        <p:nvPicPr>
          <p:cNvPr id="4" name="Picture 13" descr="C:\Users\kontor\Searches\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261245"/>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Users\kontor\Searches\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4820" y="4509120"/>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kontor\Searches\Desktop\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4509120"/>
            <a:ext cx="1524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Pladsholder til sidefod 6"/>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1345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Telekonsultation/fremmøde</a:t>
            </a:r>
          </a:p>
        </p:txBody>
      </p:sp>
      <p:sp>
        <p:nvSpPr>
          <p:cNvPr id="3" name="Pladsholder til indhold 2"/>
          <p:cNvSpPr>
            <a:spLocks noGrp="1"/>
          </p:cNvSpPr>
          <p:nvPr>
            <p:ph idx="1"/>
          </p:nvPr>
        </p:nvSpPr>
        <p:spPr/>
        <p:txBody>
          <a:bodyPr/>
          <a:lstStyle/>
          <a:p>
            <a:r>
              <a:rPr lang="da-DK" dirty="0"/>
              <a:t>Fremmøde jan 2015</a:t>
            </a:r>
          </a:p>
          <a:p>
            <a:endParaRPr lang="da-DK" dirty="0"/>
          </a:p>
          <a:p>
            <a:endParaRPr lang="da-DK" dirty="0"/>
          </a:p>
          <a:p>
            <a:endParaRPr lang="da-DK" dirty="0"/>
          </a:p>
          <a:p>
            <a:endParaRPr lang="da-DK" dirty="0"/>
          </a:p>
          <a:p>
            <a:r>
              <a:rPr lang="da-DK" dirty="0"/>
              <a:t>Jan. 2015 telesår</a:t>
            </a:r>
          </a:p>
        </p:txBody>
      </p:sp>
      <p:pic>
        <p:nvPicPr>
          <p:cNvPr id="4" name="Picture 9" descr="C:\Users\kontor\Searches\Desktop\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924944"/>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kontor\Searches\Desktop\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924944"/>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C:\Users\kontor\Searches\Desktop\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4941168"/>
            <a:ext cx="1524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Pladsholder til sidefod 6"/>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3682261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Telekonsultation/fremmøde</a:t>
            </a:r>
          </a:p>
        </p:txBody>
      </p:sp>
      <p:sp>
        <p:nvSpPr>
          <p:cNvPr id="3" name="Pladsholder til indhold 2"/>
          <p:cNvSpPr>
            <a:spLocks noGrp="1"/>
          </p:cNvSpPr>
          <p:nvPr>
            <p:ph idx="1"/>
          </p:nvPr>
        </p:nvSpPr>
        <p:spPr/>
        <p:txBody>
          <a:bodyPr>
            <a:normAutofit/>
          </a:bodyPr>
          <a:lstStyle/>
          <a:p>
            <a:r>
              <a:rPr lang="da-DK" dirty="0"/>
              <a:t>Feb. 2015  fremmøde- borger aflyser</a:t>
            </a:r>
          </a:p>
          <a:p>
            <a:r>
              <a:rPr lang="da-DK" dirty="0"/>
              <a:t>Feb. 2015  fremmøde</a:t>
            </a:r>
          </a:p>
          <a:p>
            <a:r>
              <a:rPr lang="da-DK" dirty="0"/>
              <a:t>Marts.2015 fremmøde-borger aflyser</a:t>
            </a:r>
          </a:p>
          <a:p>
            <a:r>
              <a:rPr lang="da-DK" dirty="0"/>
              <a:t>Sep. 2015 fremmøde.</a:t>
            </a:r>
          </a:p>
          <a:p>
            <a:r>
              <a:rPr lang="da-DK" dirty="0"/>
              <a:t>Nov. 2015 fremmøde/afsluttes.</a:t>
            </a:r>
          </a:p>
          <a:p>
            <a:endParaRPr lang="da-DK" dirty="0"/>
          </a:p>
          <a:p>
            <a:pPr marL="68580" indent="0">
              <a:buNone/>
            </a:pPr>
            <a:br>
              <a:rPr lang="da-DK" dirty="0"/>
            </a:br>
            <a:endParaRPr lang="da-DK" dirty="0"/>
          </a:p>
        </p:txBody>
      </p:sp>
      <p:pic>
        <p:nvPicPr>
          <p:cNvPr id="4" name="Picture 12" descr="C:\Users\kontor\Searches\Desktop\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221088"/>
            <a:ext cx="857250" cy="1524000"/>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4"/>
          <p:cNvSpPr>
            <a:spLocks noGrp="1"/>
          </p:cNvSpPr>
          <p:nvPr>
            <p:ph type="ftr" sz="quarter" idx="11"/>
          </p:nvPr>
        </p:nvSpPr>
        <p:spPr/>
        <p:txBody>
          <a:bodyPr/>
          <a:lstStyle/>
          <a:p>
            <a:r>
              <a:rPr lang="da-DK"/>
              <a:t>Jysk Sårforum 2018 Ålborg.</a:t>
            </a:r>
          </a:p>
        </p:txBody>
      </p:sp>
    </p:spTree>
    <p:extLst>
      <p:ext uri="{BB962C8B-B14F-4D97-AF65-F5344CB8AC3E}">
        <p14:creationId xmlns:p14="http://schemas.microsoft.com/office/powerpoint/2010/main" val="2336705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2020</TotalTime>
  <Words>1688</Words>
  <Application>Microsoft Office PowerPoint</Application>
  <PresentationFormat>Skærmshow (4:3)</PresentationFormat>
  <Paragraphs>411</Paragraphs>
  <Slides>25</Slides>
  <Notes>25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25</vt:i4>
      </vt:variant>
    </vt:vector>
  </HeadingPairs>
  <TitlesOfParts>
    <vt:vector size="29" baseType="lpstr">
      <vt:lpstr>Calibri</vt:lpstr>
      <vt:lpstr>Century Gothic</vt:lpstr>
      <vt:lpstr>Wingdings 2</vt:lpstr>
      <vt:lpstr>Austin</vt:lpstr>
      <vt:lpstr>Et umuligt sår i en kommune</vt:lpstr>
      <vt:lpstr>Agenda</vt:lpstr>
      <vt:lpstr>Præsentation</vt:lpstr>
      <vt:lpstr>Borgeren</vt:lpstr>
      <vt:lpstr>Sep.2014.  Borger med diabetisk fodsår.</vt:lpstr>
      <vt:lpstr>Sårambulatoriet.</vt:lpstr>
      <vt:lpstr>Telekonsultation/fremmøde</vt:lpstr>
      <vt:lpstr>Telekonsultation/fremmøde</vt:lpstr>
      <vt:lpstr>Telekonsultation/fremmøde</vt:lpstr>
      <vt:lpstr>Nyt tryksår jan. 2016 venstre fod</vt:lpstr>
      <vt:lpstr>Diabetisk fodsår sårudvikling 2016-2018</vt:lpstr>
      <vt:lpstr>PowerPoint-præsentation</vt:lpstr>
      <vt:lpstr>Diabetisk fodsår wagner gr.1 Sårudvikling 2014-2018</vt:lpstr>
      <vt:lpstr>   Fodtøj</vt:lpstr>
      <vt:lpstr>Sårforløb 2008-2009</vt:lpstr>
      <vt:lpstr>PowerPoint-præsentation</vt:lpstr>
      <vt:lpstr>Bevilliget fodtøj 2008-2018</vt:lpstr>
      <vt:lpstr>SYGDOMME</vt:lpstr>
      <vt:lpstr>SAMARBEJDSPARTNERE ?</vt:lpstr>
      <vt:lpstr>Økonomiske konsekvenser for Middelfart kommune</vt:lpstr>
      <vt:lpstr>Traumesår på crus + Diabetisk fodsår wagner gr.1</vt:lpstr>
      <vt:lpstr>Sygeplejetimer</vt:lpstr>
      <vt:lpstr>Bandager. Udgifter pr uge ved 3 skift= 40 KR. </vt:lpstr>
      <vt:lpstr>Økonomiske konsekvenser for Middelfart kommune 2014-2018</vt:lpstr>
      <vt:lpstr>Økonomiske konsekvenser for Middelfart kommune 2008-2009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 umuligt sår i en kommune.</dc:title>
  <dc:creator>kontor</dc:creator>
  <cp:lastModifiedBy>Tina Jakobsen</cp:lastModifiedBy>
  <cp:revision>100</cp:revision>
  <cp:lastPrinted>2018-04-15T11:29:46Z</cp:lastPrinted>
  <dcterms:created xsi:type="dcterms:W3CDTF">2018-04-03T18:24:55Z</dcterms:created>
  <dcterms:modified xsi:type="dcterms:W3CDTF">2018-05-11T11:11:00Z</dcterms:modified>
</cp:coreProperties>
</file>